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5" r:id="rId4"/>
    <p:sldId id="258" r:id="rId5"/>
    <p:sldId id="260" r:id="rId6"/>
    <p:sldId id="259" r:id="rId7"/>
    <p:sldId id="261" r:id="rId8"/>
    <p:sldId id="262"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4" autoAdjust="0"/>
    <p:restoredTop sz="71659" autoAdjust="0"/>
  </p:normalViewPr>
  <p:slideViewPr>
    <p:cSldViewPr snapToGrid="0">
      <p:cViewPr varScale="1">
        <p:scale>
          <a:sx n="111" d="100"/>
          <a:sy n="111" d="100"/>
        </p:scale>
        <p:origin x="15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C68F3-F7D3-4F7D-96C8-6C5EF7ACE2C7}" type="datetimeFigureOut">
              <a:rPr lang="en-GB" smtClean="0"/>
              <a:t>25/02/2024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8E804-CCC6-4CE7-866F-8A5EBFADFC57}" type="slidenum">
              <a:rPr lang="en-GB" smtClean="0"/>
              <a:t>‹#›</a:t>
            </a:fld>
            <a:endParaRPr lang="en-GB"/>
          </a:p>
        </p:txBody>
      </p:sp>
    </p:spTree>
    <p:extLst>
      <p:ext uri="{BB962C8B-B14F-4D97-AF65-F5344CB8AC3E}">
        <p14:creationId xmlns:p14="http://schemas.microsoft.com/office/powerpoint/2010/main" val="3806431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 to our presentation for the design of your gym app. </a:t>
            </a:r>
          </a:p>
          <a:p>
            <a:endParaRPr lang="en-GB" dirty="0"/>
          </a:p>
          <a:p>
            <a:r>
              <a:rPr lang="en-GB" dirty="0"/>
              <a:t>This presentation is intended to give you information and insight into the software development process for your gym management app. </a:t>
            </a:r>
          </a:p>
          <a:p>
            <a:endParaRPr lang="en-GB" dirty="0"/>
          </a:p>
          <a:p>
            <a:r>
              <a:rPr lang="en-GB" dirty="0"/>
              <a:t>It will give an overview of the software development cycle, proposed system architecture and how you can help in making your app the best it can be.</a:t>
            </a:r>
          </a:p>
          <a:p>
            <a:endParaRPr lang="en-GB" dirty="0"/>
          </a:p>
          <a:p>
            <a:r>
              <a:rPr lang="en-GB" dirty="0"/>
              <a:t>The presentation will cover the requirements gathering process and how we will ensure your app is best for you.</a:t>
            </a:r>
          </a:p>
          <a:p>
            <a:endParaRPr lang="en-GB" dirty="0"/>
          </a:p>
          <a:p>
            <a:r>
              <a:rPr lang="en-GB" dirty="0"/>
              <a:t>We will also discuss how we will ensure that the product we produce is delivered to a high standard and leaves you satisfied.</a:t>
            </a:r>
          </a:p>
          <a:p>
            <a:endParaRPr lang="en-GB" dirty="0"/>
          </a:p>
          <a:p>
            <a:endParaRPr lang="en-GB" dirty="0"/>
          </a:p>
        </p:txBody>
      </p:sp>
      <p:sp>
        <p:nvSpPr>
          <p:cNvPr id="4" name="Slide Number Placeholder 3"/>
          <p:cNvSpPr>
            <a:spLocks noGrp="1"/>
          </p:cNvSpPr>
          <p:nvPr>
            <p:ph type="sldNum" sz="quarter" idx="5"/>
          </p:nvPr>
        </p:nvSpPr>
        <p:spPr/>
        <p:txBody>
          <a:bodyPr/>
          <a:lstStyle/>
          <a:p>
            <a:fld id="{1118E804-CCC6-4CE7-866F-8A5EBFADFC57}" type="slidenum">
              <a:rPr lang="en-GB" smtClean="0"/>
              <a:t>1</a:t>
            </a:fld>
            <a:endParaRPr lang="en-GB" dirty="0"/>
          </a:p>
        </p:txBody>
      </p:sp>
    </p:spTree>
    <p:extLst>
      <p:ext uri="{BB962C8B-B14F-4D97-AF65-F5344CB8AC3E}">
        <p14:creationId xmlns:p14="http://schemas.microsoft.com/office/powerpoint/2010/main" val="271046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software development life cycle refers to a process which is implemented to help design teams plan, design, implement, test , deploy and maintain high-quality software products. </a:t>
            </a:r>
          </a:p>
          <a:p>
            <a:endParaRPr lang="en-GB" dirty="0"/>
          </a:p>
          <a:p>
            <a:r>
              <a:rPr lang="en-GB" dirty="0"/>
              <a:t>The process consists of 6 distinct phases. </a:t>
            </a:r>
          </a:p>
          <a:p>
            <a:endParaRPr lang="en-GB" dirty="0"/>
          </a:p>
          <a:p>
            <a:r>
              <a:rPr lang="en-GB" dirty="0"/>
              <a:t>Planning and Analysis – This phase is where the software requirements are gathered from all the relevant stakeholders involved with the project. </a:t>
            </a:r>
          </a:p>
          <a:p>
            <a:r>
              <a:rPr lang="en-GB" dirty="0"/>
              <a:t>This information can then form a key part of the planning for the design team to make decisions on project cost, timelines for deliverables and resources required to produce the software.</a:t>
            </a:r>
          </a:p>
          <a:p>
            <a:r>
              <a:rPr lang="en-GB" dirty="0"/>
              <a:t>During this phase, you can also set and agree on priorities for the stakeholder requirements.</a:t>
            </a:r>
          </a:p>
          <a:p>
            <a:endParaRPr lang="en-GB" dirty="0"/>
          </a:p>
          <a:p>
            <a:r>
              <a:rPr lang="en-GB" dirty="0"/>
              <a:t>Design – Once the requirements are fully agreed with the stakeholders the designers can then start to make decisions on how they are going to produce the software to meet the stakeholder requirements. </a:t>
            </a:r>
          </a:p>
          <a:p>
            <a:r>
              <a:rPr lang="en-GB" dirty="0"/>
              <a:t>This involves choosing the system architecture, which best practices to employ in the design and how this new product might interact with any existing services or interfaces. </a:t>
            </a:r>
          </a:p>
          <a:p>
            <a:endParaRPr lang="en-GB" dirty="0"/>
          </a:p>
          <a:p>
            <a:r>
              <a:rPr lang="en-GB" dirty="0"/>
              <a:t>Implementation – This is where you put your planning and design into practice through coding. This phase is what turns the ideas of the previous phases into actual tangible deliverables in the form of features and products.</a:t>
            </a:r>
          </a:p>
          <a:p>
            <a:endParaRPr lang="en-GB" dirty="0"/>
          </a:p>
          <a:p>
            <a:r>
              <a:rPr lang="en-GB" dirty="0"/>
              <a:t>Testing – Testing forms a key part of the software development process and ensures that the product that is delivered is to a high standard and meets all the agreed stakeholder requirements. It is very common for this phase to run in parallel with the implementation phase to help prevent the concatenation of issues later down the line.</a:t>
            </a:r>
          </a:p>
          <a:p>
            <a:endParaRPr lang="en-GB" dirty="0"/>
          </a:p>
          <a:p>
            <a:r>
              <a:rPr lang="en-GB" dirty="0"/>
              <a:t>Deployment – This phase is when a version of the software product is released to its users. This version released to the users is like a kind of snapshot of the product at that moment in time, this allows the development team to continue working on the product if required whilst the users still have access to the product. </a:t>
            </a:r>
          </a:p>
          <a:p>
            <a:endParaRPr lang="en-GB" dirty="0"/>
          </a:p>
          <a:p>
            <a:r>
              <a:rPr lang="en-GB" dirty="0"/>
              <a:t>Maintenance – During the testing phase in development bugs and errors in the code may persist after the product has been released as testing can never be practically comprehensive. </a:t>
            </a:r>
          </a:p>
          <a:p>
            <a:r>
              <a:rPr lang="en-GB" dirty="0"/>
              <a:t>For this reason, it is key that a robust maintenance strategy is put in place to make sure bugs in production are dealt with efficiently to maintain an enjoyable user experience.</a:t>
            </a:r>
          </a:p>
          <a:p>
            <a:endParaRPr lang="en-GB" dirty="0"/>
          </a:p>
          <a:p>
            <a:endParaRPr lang="en-GB" dirty="0"/>
          </a:p>
        </p:txBody>
      </p:sp>
      <p:sp>
        <p:nvSpPr>
          <p:cNvPr id="4" name="Slide Number Placeholder 3"/>
          <p:cNvSpPr>
            <a:spLocks noGrp="1"/>
          </p:cNvSpPr>
          <p:nvPr>
            <p:ph type="sldNum" sz="quarter" idx="5"/>
          </p:nvPr>
        </p:nvSpPr>
        <p:spPr/>
        <p:txBody>
          <a:bodyPr/>
          <a:lstStyle/>
          <a:p>
            <a:fld id="{1118E804-CCC6-4CE7-866F-8A5EBFADFC57}" type="slidenum">
              <a:rPr lang="en-GB" smtClean="0"/>
              <a:t>2</a:t>
            </a:fld>
            <a:endParaRPr lang="en-GB" dirty="0"/>
          </a:p>
        </p:txBody>
      </p:sp>
    </p:spTree>
    <p:extLst>
      <p:ext uri="{BB962C8B-B14F-4D97-AF65-F5344CB8AC3E}">
        <p14:creationId xmlns:p14="http://schemas.microsoft.com/office/powerpoint/2010/main" val="154133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926B3-CC25-9957-DAFD-7B96C3886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FC566-09B3-48F8-0015-310CB3F23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00143-433C-D3E6-BA57-6CF798ADEBC2}"/>
              </a:ext>
            </a:extLst>
          </p:cNvPr>
          <p:cNvSpPr>
            <a:spLocks noGrp="1"/>
          </p:cNvSpPr>
          <p:nvPr>
            <p:ph type="body" idx="1"/>
          </p:nvPr>
        </p:nvSpPr>
        <p:spPr/>
        <p:txBody>
          <a:bodyPr/>
          <a:lstStyle/>
          <a:p>
            <a:r>
              <a:rPr lang="en-GB" dirty="0"/>
              <a:t>What is the agile development model and how does it relate to  the traditional Software Development Life Cycle?</a:t>
            </a:r>
          </a:p>
          <a:p>
            <a:endParaRPr lang="en-GB" dirty="0"/>
          </a:p>
          <a:p>
            <a:r>
              <a:rPr lang="en-GB" dirty="0"/>
              <a:t>Agile development is unlike a traditional waterfall model which looks to develop a product in a very sequential manner completing each of the phases completely before moving onto the next. Agile looks to split the system and its features down into small tasks which can be rapidly developed in phases named sprints.</a:t>
            </a:r>
          </a:p>
          <a:p>
            <a:endParaRPr lang="en-GB" dirty="0"/>
          </a:p>
          <a:p>
            <a:r>
              <a:rPr lang="en-GB" dirty="0"/>
              <a:t>These rapid development cycles give rise to opportunities for high levels of collaboration, flexibility and stakeholder involvement throughout each of the sprints and by proxy the entire development of the software product.</a:t>
            </a:r>
          </a:p>
          <a:p>
            <a:endParaRPr lang="en-GB" dirty="0"/>
          </a:p>
          <a:p>
            <a:r>
              <a:rPr lang="en-GB" dirty="0"/>
              <a:t>You can see in the diagram how each of the design iteration follows a similar set of phases.</a:t>
            </a:r>
          </a:p>
          <a:p>
            <a:endParaRPr lang="en-GB" dirty="0"/>
          </a:p>
          <a:p>
            <a:r>
              <a:rPr lang="en-GB" dirty="0"/>
              <a:t>The feedback phase is a key part of the agile development cycle as this is where stakeholders can have the most influence on the design, in which they can either accept the design or provide feedback which prompts another sprint.</a:t>
            </a:r>
          </a:p>
          <a:p>
            <a:endParaRPr lang="en-GB" dirty="0"/>
          </a:p>
          <a:p>
            <a:r>
              <a:rPr lang="en-GB" dirty="0"/>
              <a:t>Why was agile development chosen for this project?</a:t>
            </a:r>
          </a:p>
          <a:p>
            <a:endParaRPr lang="en-GB" dirty="0"/>
          </a:p>
          <a:p>
            <a:r>
              <a:rPr lang="en-GB" dirty="0"/>
              <a:t>Agile development works very well for smaller teams such as ours as it allows the development process to be highly flexible and adapt to not only the team resources and timescales but also to the possible changing stakeholder requirements throughout the development process. This helps to easily manage time and resources as well as integrate stakeholder feedback throughout the development cycle. </a:t>
            </a:r>
          </a:p>
          <a:p>
            <a:endParaRPr lang="en-GB" dirty="0"/>
          </a:p>
          <a:p>
            <a:r>
              <a:rPr lang="en-GB" dirty="0"/>
              <a:t>Agile development also aligns particularly well with the chosen software architecture which will be discussed in the slides to follow.</a:t>
            </a:r>
          </a:p>
          <a:p>
            <a:endParaRPr lang="en-GB" dirty="0"/>
          </a:p>
          <a:p>
            <a:r>
              <a:rPr lang="en-GB" dirty="0"/>
              <a:t>How will we look to implement agile development?</a:t>
            </a:r>
          </a:p>
          <a:p>
            <a:endParaRPr lang="en-GB" dirty="0"/>
          </a:p>
          <a:p>
            <a:r>
              <a:rPr lang="en-GB" dirty="0"/>
              <a:t>This is perhaps best explained through an example, let’s consider the calendar system which is desired in the app. This feature can be quite complex with several moving parts, but we can break this down into smaller more manageable components.</a:t>
            </a:r>
          </a:p>
          <a:p>
            <a:endParaRPr lang="en-GB" dirty="0"/>
          </a:p>
          <a:p>
            <a:r>
              <a:rPr lang="en-GB" dirty="0"/>
              <a:t>The sprint for the calendar feature should initially begin with gathering information from the stakeholders to determine the functional and non-functional requirements for the feature. </a:t>
            </a:r>
          </a:p>
          <a:p>
            <a:endParaRPr lang="en-GB" dirty="0"/>
          </a:p>
          <a:p>
            <a:r>
              <a:rPr lang="en-GB" dirty="0"/>
              <a:t>This information can then be used to create user stories to determine what components should be worked on during the sprint and how they can meet user requirements.</a:t>
            </a:r>
          </a:p>
          <a:p>
            <a:endParaRPr lang="en-GB" dirty="0"/>
          </a:p>
          <a:p>
            <a:r>
              <a:rPr lang="en-GB" dirty="0"/>
              <a:t>One example of a user story might be this: “As a Gym User I want to be able to view upcoming sessions and their availability so I can book and cancel sessions to suit me”. </a:t>
            </a:r>
          </a:p>
          <a:p>
            <a:endParaRPr lang="en-GB" dirty="0"/>
          </a:p>
          <a:p>
            <a:r>
              <a:rPr lang="en-GB" dirty="0"/>
              <a:t>An engineer will then take this story and begin to design the feature and implement their design. </a:t>
            </a:r>
          </a:p>
          <a:p>
            <a:endParaRPr lang="en-GB" dirty="0"/>
          </a:p>
          <a:p>
            <a:r>
              <a:rPr lang="en-GB" dirty="0"/>
              <a:t>Once the design is complete, they come back to the stakeholder for feedback depending on the feedback from the stakeholders the feature will either be deployed/integrated or feedback which will be taken on board and worked on in a future sprint.</a:t>
            </a:r>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F24C83AD-49DD-42F3-A3EA-768249BC7A1C}"/>
              </a:ext>
            </a:extLst>
          </p:cNvPr>
          <p:cNvSpPr>
            <a:spLocks noGrp="1"/>
          </p:cNvSpPr>
          <p:nvPr>
            <p:ph type="sldNum" sz="quarter" idx="5"/>
          </p:nvPr>
        </p:nvSpPr>
        <p:spPr/>
        <p:txBody>
          <a:bodyPr/>
          <a:lstStyle/>
          <a:p>
            <a:fld id="{1118E804-CCC6-4CE7-866F-8A5EBFADFC57}" type="slidenum">
              <a:rPr lang="en-GB" smtClean="0"/>
              <a:t>3</a:t>
            </a:fld>
            <a:endParaRPr lang="en-GB" dirty="0"/>
          </a:p>
        </p:txBody>
      </p:sp>
    </p:spTree>
    <p:extLst>
      <p:ext uri="{BB962C8B-B14F-4D97-AF65-F5344CB8AC3E}">
        <p14:creationId xmlns:p14="http://schemas.microsoft.com/office/powerpoint/2010/main" val="67506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product to deliver the highest amount of satisfaction it is key that the requirements are gathered from the stakeholders. These requirements help to tell the development team what goals and success criteria they need to work towards for successful delivery.</a:t>
            </a:r>
          </a:p>
          <a:p>
            <a:endParaRPr lang="en-US" dirty="0"/>
          </a:p>
          <a:p>
            <a:r>
              <a:rPr lang="en-US" dirty="0"/>
              <a:t>These are important as they help to make sure that the product delivered meets the needs of all the stakeholders and also ensures clear goal setting which can be used to allocate time and resources during development to ensure efficiency.</a:t>
            </a:r>
          </a:p>
          <a:p>
            <a:endParaRPr lang="en-US" dirty="0"/>
          </a:p>
          <a:p>
            <a:r>
              <a:rPr lang="en-US" dirty="0"/>
              <a:t>For your gym app we will be undertaking several different approaches to ensure the requirements both functional and non-functional are adequately captured. </a:t>
            </a:r>
          </a:p>
          <a:p>
            <a:endParaRPr lang="en-US" dirty="0"/>
          </a:p>
          <a:p>
            <a:r>
              <a:rPr lang="en-US" dirty="0"/>
              <a:t>Functional requirements could be something like a calendar app which allows users to book and cancel sessions.</a:t>
            </a:r>
          </a:p>
          <a:p>
            <a:endParaRPr lang="en-US" dirty="0"/>
          </a:p>
          <a:p>
            <a:r>
              <a:rPr lang="en-US" dirty="0"/>
              <a:t>Non-functional requirements could be something like the product must be able to scale sufficiently with a growing user base.</a:t>
            </a:r>
          </a:p>
          <a:p>
            <a:endParaRPr lang="en-US" dirty="0"/>
          </a:p>
          <a:p>
            <a:r>
              <a:rPr lang="en-US" dirty="0"/>
              <a:t>These approaches include interviews where open-ended questions will be asked to gain an understanding of user needs and frustrations, observations where users will be observed using the existing system to get an understanding of what they feel works well and doesn’t and workshops which will allow all stakeholders including gym users, trainers and managers to sit down to discuss their requirements collectively to ensure a cohesive set of requirements with no conflicts.</a:t>
            </a:r>
          </a:p>
          <a:p>
            <a:endParaRPr lang="en-US" dirty="0"/>
          </a:p>
          <a:p>
            <a:r>
              <a:rPr lang="en-US" dirty="0"/>
              <a:t>We will be employing a </a:t>
            </a:r>
            <a:r>
              <a:rPr lang="en-US" dirty="0" err="1"/>
              <a:t>prioritisation</a:t>
            </a:r>
            <a:r>
              <a:rPr lang="en-US" dirty="0"/>
              <a:t> technique named </a:t>
            </a:r>
            <a:r>
              <a:rPr lang="en-US" dirty="0" err="1"/>
              <a:t>MoSCoW</a:t>
            </a:r>
            <a:r>
              <a:rPr lang="en-US" dirty="0"/>
              <a:t> which helps to aid in giving clear goals and managing project team expectations. </a:t>
            </a:r>
          </a:p>
          <a:p>
            <a:endParaRPr lang="en-US" dirty="0"/>
          </a:p>
          <a:p>
            <a:r>
              <a:rPr lang="en-US" dirty="0"/>
              <a:t>Based on the initial brief we have prepared </a:t>
            </a:r>
            <a:r>
              <a:rPr lang="en-US" dirty="0" err="1"/>
              <a:t>generalised</a:t>
            </a:r>
            <a:r>
              <a:rPr lang="en-US" dirty="0"/>
              <a:t> use case diagram for the system and how we think it will function.</a:t>
            </a:r>
          </a:p>
          <a:p>
            <a:endParaRPr lang="en-US" dirty="0"/>
          </a:p>
          <a:p>
            <a:endParaRPr lang="en-US" dirty="0"/>
          </a:p>
        </p:txBody>
      </p:sp>
      <p:sp>
        <p:nvSpPr>
          <p:cNvPr id="4" name="Slide Number Placeholder 3"/>
          <p:cNvSpPr>
            <a:spLocks noGrp="1"/>
          </p:cNvSpPr>
          <p:nvPr>
            <p:ph type="sldNum" sz="quarter" idx="5"/>
          </p:nvPr>
        </p:nvSpPr>
        <p:spPr/>
        <p:txBody>
          <a:bodyPr/>
          <a:lstStyle/>
          <a:p>
            <a:fld id="{1118E804-CCC6-4CE7-866F-8A5EBFADFC57}" type="slidenum">
              <a:rPr lang="en-GB" smtClean="0"/>
              <a:t>4</a:t>
            </a:fld>
            <a:endParaRPr lang="en-GB" dirty="0"/>
          </a:p>
        </p:txBody>
      </p:sp>
    </p:spTree>
    <p:extLst>
      <p:ext uri="{BB962C8B-B14F-4D97-AF65-F5344CB8AC3E}">
        <p14:creationId xmlns:p14="http://schemas.microsoft.com/office/powerpoint/2010/main" val="3792241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I will start by explaining what system architecture is and why it is a useful component of software development.</a:t>
            </a:r>
          </a:p>
          <a:p>
            <a:endParaRPr lang="en-US" dirty="0"/>
          </a:p>
          <a:p>
            <a:r>
              <a:rPr lang="en-US" dirty="0"/>
              <a:t>Software system architecture can often be described as how the software system is organized. It involves the definition of different system components and how these interact with one another to form a cohesive software system.</a:t>
            </a:r>
          </a:p>
          <a:p>
            <a:endParaRPr lang="en-US" dirty="0"/>
          </a:p>
          <a:p>
            <a:r>
              <a:rPr lang="en-US" dirty="0"/>
              <a:t>It is a very important component of software development as it forms a key part of how engineers and programmers think and reason about the system and also how they are able to make changes and maintain this system in the future.</a:t>
            </a:r>
          </a:p>
          <a:p>
            <a:endParaRPr lang="en-US" dirty="0"/>
          </a:p>
          <a:p>
            <a:r>
              <a:rPr lang="en-US" dirty="0"/>
              <a:t>The two most popular types of system architecture are Monolithic and Microservices. Both offer their own strengths and weaknesses. Monolithic architecture looks to encapsule all of the functionality within a single codebase with components tightly coupled together. Whilst Microservices looks to split the system into several smaller independent components which all communicate to form a larger system. </a:t>
            </a:r>
          </a:p>
          <a:p>
            <a:endParaRPr lang="en-US" dirty="0"/>
          </a:p>
          <a:p>
            <a:r>
              <a:rPr lang="en-US" dirty="0"/>
              <a:t>It has been decided that the system for your application will be a Microservices Architecture System. This type of system involves splitting the system into several smaller independent components or services which all communicate together in order to form a cohesive system which works together to deliver the product to the end user.</a:t>
            </a:r>
          </a:p>
          <a:p>
            <a:endParaRPr lang="en-US" dirty="0"/>
          </a:p>
          <a:p>
            <a:r>
              <a:rPr lang="en-US" dirty="0"/>
              <a:t>The main advantage of this type of system from a development perspective is the flexibility it gives to the design team as it means these components can be developed, tested and maintained separately from the others. It also provides an enhanced level of robustness over something like a monolith system which can experience system-wide failure if there is a failure in a single component. This type of system architecture also offers great benefits when it comes to scaling, as your app grows in popularity and gains traction with users you will want the infrastructure to keep up with the demand, in this type of architecture components can be scaled individually instead of scaling system-wide which could prove to be more costly as the user base grows.</a:t>
            </a:r>
          </a:p>
          <a:p>
            <a:endParaRPr lang="en-US" dirty="0"/>
          </a:p>
          <a:p>
            <a:r>
              <a:rPr lang="en-US" dirty="0"/>
              <a:t>The system will be split into a few main services, which are as follows:</a:t>
            </a:r>
          </a:p>
          <a:p>
            <a:endParaRPr lang="en-US" dirty="0"/>
          </a:p>
          <a:p>
            <a:pPr marL="171450" indent="-171450">
              <a:buFontTx/>
              <a:buChar char="-"/>
            </a:pPr>
            <a:r>
              <a:rPr lang="en-US" dirty="0"/>
              <a:t>User Management</a:t>
            </a:r>
          </a:p>
          <a:p>
            <a:pPr marL="171450" indent="-171450">
              <a:buFontTx/>
              <a:buChar char="-"/>
            </a:pPr>
            <a:r>
              <a:rPr lang="en-US" dirty="0"/>
              <a:t>Schedule Management</a:t>
            </a:r>
          </a:p>
          <a:p>
            <a:pPr marL="171450" indent="-171450">
              <a:buFontTx/>
              <a:buChar char="-"/>
            </a:pPr>
            <a:r>
              <a:rPr lang="en-US" dirty="0"/>
              <a:t>Payment Management</a:t>
            </a:r>
          </a:p>
          <a:p>
            <a:pPr marL="171450" indent="-171450">
              <a:buFontTx/>
              <a:buChar char="-"/>
            </a:pPr>
            <a:r>
              <a:rPr lang="en-US" dirty="0"/>
              <a:t>Notification Management</a:t>
            </a:r>
          </a:p>
          <a:p>
            <a:pPr marL="171450" indent="-171450">
              <a:buFontTx/>
              <a:buChar char="-"/>
            </a:pPr>
            <a:r>
              <a:rPr lang="en-US" dirty="0"/>
              <a:t>Analytics</a:t>
            </a:r>
            <a:br>
              <a:rPr lang="en-US" dirty="0"/>
            </a:br>
            <a:br>
              <a:rPr lang="en-US" dirty="0"/>
            </a:br>
            <a:r>
              <a:rPr lang="en-US" dirty="0"/>
              <a:t>These components will all communicate with each other and with the user interface to allow users to access these services.</a:t>
            </a:r>
            <a:br>
              <a:rPr lang="en-US" dirty="0"/>
            </a:b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118E804-CCC6-4CE7-866F-8A5EBFADFC57}" type="slidenum">
              <a:rPr lang="en-GB" smtClean="0"/>
              <a:t>5</a:t>
            </a:fld>
            <a:endParaRPr lang="en-GB" dirty="0"/>
          </a:p>
        </p:txBody>
      </p:sp>
    </p:spTree>
    <p:extLst>
      <p:ext uri="{BB962C8B-B14F-4D97-AF65-F5344CB8AC3E}">
        <p14:creationId xmlns:p14="http://schemas.microsoft.com/office/powerpoint/2010/main" val="171115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testing and quality assurance is a process which is carried out as part of the software development cycle. </a:t>
            </a:r>
          </a:p>
          <a:p>
            <a:endParaRPr lang="en-US" dirty="0"/>
          </a:p>
          <a:p>
            <a:r>
              <a:rPr lang="en-US" dirty="0"/>
              <a:t>The main purpose of this is so not only does the delivered product meet the requirements of the stakeholders but also helps to </a:t>
            </a:r>
            <a:r>
              <a:rPr lang="en-US" dirty="0" err="1"/>
              <a:t>minimise</a:t>
            </a:r>
            <a:r>
              <a:rPr lang="en-US" dirty="0"/>
              <a:t> the likelihood of a system failure after deployment to the users. </a:t>
            </a:r>
          </a:p>
          <a:p>
            <a:endParaRPr lang="en-US" dirty="0"/>
          </a:p>
          <a:p>
            <a:r>
              <a:rPr lang="en-US" dirty="0"/>
              <a:t>These system failures can often be very costly can have a detrimental effect on the user experience and can result in a lack of trust from the user towards the system and by extension your company.</a:t>
            </a:r>
          </a:p>
          <a:p>
            <a:endParaRPr lang="en-US" dirty="0"/>
          </a:p>
          <a:p>
            <a:r>
              <a:rPr lang="en-US" dirty="0"/>
              <a:t>In the Agile development model we have chosen, testing is a continuous process which is carried out throughout the development life cycle instead of just at the end which is typical in something like the waterfall approach. </a:t>
            </a:r>
          </a:p>
          <a:p>
            <a:endParaRPr lang="en-US" dirty="0"/>
          </a:p>
          <a:p>
            <a:r>
              <a:rPr lang="en-US" dirty="0"/>
              <a:t>This ensures that not only is the system meeting the requirements of the customer but also helps to cut down on the cost of fixing errors by catching them early instead of after the system has been fully deployed. </a:t>
            </a:r>
          </a:p>
          <a:p>
            <a:endParaRPr lang="en-US" dirty="0"/>
          </a:p>
          <a:p>
            <a:r>
              <a:rPr lang="en-US" dirty="0"/>
              <a:t>We will look to employ the following testing methods throughout development:</a:t>
            </a:r>
          </a:p>
          <a:p>
            <a:endParaRPr lang="en-US" dirty="0"/>
          </a:p>
          <a:p>
            <a:pPr marL="171450" indent="-171450">
              <a:buFontTx/>
              <a:buChar char="-"/>
            </a:pPr>
            <a:r>
              <a:rPr lang="en-US" dirty="0"/>
              <a:t>Test Driven Development Approach – This involves writing tests before a single line of code is written, this helps not only to set goals for the aspect being tested but also helps speed up testing and reduce bugs immensely.</a:t>
            </a:r>
          </a:p>
          <a:p>
            <a:pPr marL="171450" indent="-171450">
              <a:buFontTx/>
              <a:buChar char="-"/>
            </a:pPr>
            <a:endParaRPr lang="en-US" dirty="0"/>
          </a:p>
          <a:p>
            <a:pPr marL="171450" indent="-171450">
              <a:buFontTx/>
              <a:buChar char="-"/>
            </a:pPr>
            <a:r>
              <a:rPr lang="en-US" dirty="0"/>
              <a:t>Unit and Integration Testing – Since we are employing a microservices system architecture for the app each of the smaller independent components will be tested independently as they are developed. Once a component is fully developed testing on how this integrates with the wider system will be carried out to make sure there are not issues.</a:t>
            </a:r>
          </a:p>
          <a:p>
            <a:pPr marL="171450" indent="-171450">
              <a:buFontTx/>
              <a:buChar char="-"/>
            </a:pPr>
            <a:endParaRPr lang="en-US" dirty="0"/>
          </a:p>
          <a:p>
            <a:pPr marL="171450" indent="-171450">
              <a:buFontTx/>
              <a:buChar char="-"/>
            </a:pPr>
            <a:r>
              <a:rPr lang="en-US" dirty="0"/>
              <a:t>Security Testing – Since the gym app involves the handling and storing of sensitive user and payment information it is a critical aspect to ensure there are no major security breaches of the software which could result in a large cost for the business. This is particularly key in the microservices architecture where passing of data between components is a key aspect of the system.</a:t>
            </a:r>
          </a:p>
        </p:txBody>
      </p:sp>
      <p:sp>
        <p:nvSpPr>
          <p:cNvPr id="4" name="Slide Number Placeholder 3"/>
          <p:cNvSpPr>
            <a:spLocks noGrp="1"/>
          </p:cNvSpPr>
          <p:nvPr>
            <p:ph type="sldNum" sz="quarter" idx="5"/>
          </p:nvPr>
        </p:nvSpPr>
        <p:spPr/>
        <p:txBody>
          <a:bodyPr/>
          <a:lstStyle/>
          <a:p>
            <a:fld id="{1118E804-CCC6-4CE7-866F-8A5EBFADFC57}" type="slidenum">
              <a:rPr lang="en-GB" smtClean="0"/>
              <a:t>6</a:t>
            </a:fld>
            <a:endParaRPr lang="en-GB"/>
          </a:p>
        </p:txBody>
      </p:sp>
    </p:spTree>
    <p:extLst>
      <p:ext uri="{BB962C8B-B14F-4D97-AF65-F5344CB8AC3E}">
        <p14:creationId xmlns:p14="http://schemas.microsoft.com/office/powerpoint/2010/main" val="3304073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gym app is completed and deployed fully to the users for them to begin using it is always a possibility that the testing during the design was not able to capture all of the bugs or errors in the system. It is also possible that new features and functionality or scaling may be required as the app grows and the user base changes. </a:t>
            </a:r>
          </a:p>
          <a:p>
            <a:endParaRPr lang="en-US" dirty="0"/>
          </a:p>
          <a:p>
            <a:r>
              <a:rPr lang="en-US" dirty="0"/>
              <a:t>This is why it is important to have a robust strategy for maintaining and extending software systems after the product has been released as bugs can not only have detrimental impact on customer experience but could lead to the leaking of sensitive user data. </a:t>
            </a:r>
          </a:p>
          <a:p>
            <a:endParaRPr lang="en-US" dirty="0"/>
          </a:p>
          <a:p>
            <a:r>
              <a:rPr lang="en-US" dirty="0"/>
              <a:t>For context, research suggests that around 25% extra costs and resources are typically spent on finding and resolving software issues so it must do correctly to minimize project costs.</a:t>
            </a:r>
          </a:p>
          <a:p>
            <a:endParaRPr lang="en-US" dirty="0"/>
          </a:p>
          <a:p>
            <a:r>
              <a:rPr lang="en-US" dirty="0"/>
              <a:t>The maintenance strategy for the gym app will follow the same agile approach as the software development of the app, allowing the efficient allocation of resources and time to quickly resolve bugs in the system and add newly requested features.</a:t>
            </a:r>
          </a:p>
          <a:p>
            <a:endParaRPr lang="en-US" dirty="0"/>
          </a:p>
        </p:txBody>
      </p:sp>
      <p:sp>
        <p:nvSpPr>
          <p:cNvPr id="4" name="Slide Number Placeholder 3"/>
          <p:cNvSpPr>
            <a:spLocks noGrp="1"/>
          </p:cNvSpPr>
          <p:nvPr>
            <p:ph type="sldNum" sz="quarter" idx="5"/>
          </p:nvPr>
        </p:nvSpPr>
        <p:spPr/>
        <p:txBody>
          <a:bodyPr/>
          <a:lstStyle/>
          <a:p>
            <a:fld id="{1118E804-CCC6-4CE7-866F-8A5EBFADFC57}" type="slidenum">
              <a:rPr lang="en-GB" smtClean="0"/>
              <a:t>7</a:t>
            </a:fld>
            <a:endParaRPr lang="en-GB"/>
          </a:p>
        </p:txBody>
      </p:sp>
    </p:spTree>
    <p:extLst>
      <p:ext uri="{BB962C8B-B14F-4D97-AF65-F5344CB8AC3E}">
        <p14:creationId xmlns:p14="http://schemas.microsoft.com/office/powerpoint/2010/main" val="192267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you help? </a:t>
            </a:r>
          </a:p>
          <a:p>
            <a:endParaRPr lang="en-US" dirty="0"/>
          </a:p>
          <a:p>
            <a:r>
              <a:rPr lang="en-US" dirty="0"/>
              <a:t>We want to get as much stakeholder involvement throughout the development process as possible. This will help immensely towards achieving a product which meets and perhaps even exceeds requirements.</a:t>
            </a:r>
          </a:p>
          <a:p>
            <a:endParaRPr lang="en-US" dirty="0"/>
          </a:p>
          <a:p>
            <a:r>
              <a:rPr lang="en-US" dirty="0"/>
              <a:t>As previously discussed, we will require your participation in several aspects of requirements gathering at various stages to ensure that features are being developed which meet requirements and help to have clear set of goals for each step of the project to effectively manage resources and time.</a:t>
            </a:r>
          </a:p>
          <a:p>
            <a:endParaRPr lang="en-US" dirty="0"/>
          </a:p>
          <a:p>
            <a:r>
              <a:rPr lang="en-US" dirty="0"/>
              <a:t>The agile development approach thrives on constant and effective communication between all parties to ensure rapid development of high quality products. We will value and integrate your feedback throughout the development process to ensure the highest quality of product produced and enhance trust and transparency between all parties.</a:t>
            </a:r>
          </a:p>
        </p:txBody>
      </p:sp>
      <p:sp>
        <p:nvSpPr>
          <p:cNvPr id="4" name="Slide Number Placeholder 3"/>
          <p:cNvSpPr>
            <a:spLocks noGrp="1"/>
          </p:cNvSpPr>
          <p:nvPr>
            <p:ph type="sldNum" sz="quarter" idx="5"/>
          </p:nvPr>
        </p:nvSpPr>
        <p:spPr/>
        <p:txBody>
          <a:bodyPr/>
          <a:lstStyle/>
          <a:p>
            <a:fld id="{1118E804-CCC6-4CE7-866F-8A5EBFADFC57}" type="slidenum">
              <a:rPr lang="en-GB" smtClean="0"/>
              <a:t>8</a:t>
            </a:fld>
            <a:endParaRPr lang="en-GB"/>
          </a:p>
        </p:txBody>
      </p:sp>
    </p:spTree>
    <p:extLst>
      <p:ext uri="{BB962C8B-B14F-4D97-AF65-F5344CB8AC3E}">
        <p14:creationId xmlns:p14="http://schemas.microsoft.com/office/powerpoint/2010/main" val="772223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take this time to thank you for listening and hope this presentation was helpful into giving insight into how the software development process works, how the choices were made for the gym app and how you can help with the process to make sure the product delivered is of very high quality.</a:t>
            </a:r>
          </a:p>
        </p:txBody>
      </p:sp>
      <p:sp>
        <p:nvSpPr>
          <p:cNvPr id="4" name="Slide Number Placeholder 3"/>
          <p:cNvSpPr>
            <a:spLocks noGrp="1"/>
          </p:cNvSpPr>
          <p:nvPr>
            <p:ph type="sldNum" sz="quarter" idx="5"/>
          </p:nvPr>
        </p:nvSpPr>
        <p:spPr/>
        <p:txBody>
          <a:bodyPr/>
          <a:lstStyle/>
          <a:p>
            <a:fld id="{1118E804-CCC6-4CE7-866F-8A5EBFADFC57}" type="slidenum">
              <a:rPr lang="en-GB" smtClean="0"/>
              <a:t>9</a:t>
            </a:fld>
            <a:endParaRPr lang="en-GB"/>
          </a:p>
        </p:txBody>
      </p:sp>
    </p:spTree>
    <p:extLst>
      <p:ext uri="{BB962C8B-B14F-4D97-AF65-F5344CB8AC3E}">
        <p14:creationId xmlns:p14="http://schemas.microsoft.com/office/powerpoint/2010/main" val="1113339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02C4-1AEE-4F77-8430-6FEACEA16D0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5885472-7ACC-3009-0DEC-BD16C8DC50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7B0486A-7320-B7EF-E84D-5A079505118C}"/>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5" name="Footer Placeholder 4">
            <a:extLst>
              <a:ext uri="{FF2B5EF4-FFF2-40B4-BE49-F238E27FC236}">
                <a16:creationId xmlns:a16="http://schemas.microsoft.com/office/drawing/2014/main" id="{37051214-D393-2CFA-3475-A67FA66D25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A75E01-B286-1EB2-25B9-11AFE817B6E1}"/>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3417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900F-7ECE-A40D-896E-0ECDFD3A7A0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67DC748-589A-02DE-FFF5-DBD1506C06D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64004A-5401-C49B-027C-BE722E249821}"/>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5" name="Footer Placeholder 4">
            <a:extLst>
              <a:ext uri="{FF2B5EF4-FFF2-40B4-BE49-F238E27FC236}">
                <a16:creationId xmlns:a16="http://schemas.microsoft.com/office/drawing/2014/main" id="{A63B481F-D671-EA56-F177-266F4AD387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E06308-F76C-0639-1A66-0A9E0D0A5B7B}"/>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2082446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EA5283-626F-3056-033F-F549B6B8F30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116BD05-EA13-B2F2-105D-A3780B2601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BA756BF-353B-9C7D-1063-316CFE564FCC}"/>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5" name="Footer Placeholder 4">
            <a:extLst>
              <a:ext uri="{FF2B5EF4-FFF2-40B4-BE49-F238E27FC236}">
                <a16:creationId xmlns:a16="http://schemas.microsoft.com/office/drawing/2014/main" id="{FD8B6ACC-758E-926E-38A0-9476197252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9C18CE-44F8-B3DE-F37B-B884C149569E}"/>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292961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28BB-6015-5931-624B-8504B897736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C1FA0A2-B3EF-337B-2CDC-71C824A2AF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80E5E2B-972C-52B1-E568-11B3AC56C81D}"/>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5" name="Footer Placeholder 4">
            <a:extLst>
              <a:ext uri="{FF2B5EF4-FFF2-40B4-BE49-F238E27FC236}">
                <a16:creationId xmlns:a16="http://schemas.microsoft.com/office/drawing/2014/main" id="{0704F28B-5E07-0F5D-DD4A-3508B11E74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C16EC6-CE45-F812-C7C9-08C25217459D}"/>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1859233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C8C6-4EA4-1F03-C7C0-843834D6BF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2D2F9E8-5453-3815-DDB3-826113A81B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4CE232-4BE2-07D7-020E-568D9B45FE38}"/>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5" name="Footer Placeholder 4">
            <a:extLst>
              <a:ext uri="{FF2B5EF4-FFF2-40B4-BE49-F238E27FC236}">
                <a16:creationId xmlns:a16="http://schemas.microsoft.com/office/drawing/2014/main" id="{62FA3973-8A34-77FC-A81F-F1BBA4A271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83F1DA-C46C-7A2F-F5DE-4BBD1EA200DD}"/>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2152730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6EDB-FD1B-5660-9F88-F17D7A70B5D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373068-B037-ADB3-919C-171CF4523A5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A8A0E732-F6E4-9297-5873-9BC59EA2FF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7DFF56A-070D-90D8-A451-6FB0C984050B}"/>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6" name="Footer Placeholder 5">
            <a:extLst>
              <a:ext uri="{FF2B5EF4-FFF2-40B4-BE49-F238E27FC236}">
                <a16:creationId xmlns:a16="http://schemas.microsoft.com/office/drawing/2014/main" id="{D4C733AE-E084-0878-9EC1-98275DDFAE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9BC80A-1629-DC53-7E49-9A31AA0DA916}"/>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1281016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E7C0-14C6-675B-6C2F-2D34F7F98CE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B989156-D7F5-1DD9-23BD-7DF15DE9E6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86775D7-3FF4-CD5D-0CD0-F0F75B72906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A70787A-4691-3871-00A1-0F42066EB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3FC67CB-5701-D7AC-0F58-C78536254E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C11C235-C8AF-FE74-99E6-D0165AEB1185}"/>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8" name="Footer Placeholder 7">
            <a:extLst>
              <a:ext uri="{FF2B5EF4-FFF2-40B4-BE49-F238E27FC236}">
                <a16:creationId xmlns:a16="http://schemas.microsoft.com/office/drawing/2014/main" id="{1B8BADDC-A059-E4F4-ED5A-EA60D2E0782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E4D3D07-DF06-9B67-5FEB-5FB141410A44}"/>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2412319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C94-0BDA-19C5-D0F1-B9ED38B8DBF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B5559B9-CCD0-9182-63DE-AA6935C0822D}"/>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4" name="Footer Placeholder 3">
            <a:extLst>
              <a:ext uri="{FF2B5EF4-FFF2-40B4-BE49-F238E27FC236}">
                <a16:creationId xmlns:a16="http://schemas.microsoft.com/office/drawing/2014/main" id="{68C39ECA-74EF-A392-FAC6-C88FD4C02CC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288F972-EB74-C338-841F-C6DAD3AF59B4}"/>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1092655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8E411B-3458-D5A3-23AA-211D3F4CAA37}"/>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3" name="Footer Placeholder 2">
            <a:extLst>
              <a:ext uri="{FF2B5EF4-FFF2-40B4-BE49-F238E27FC236}">
                <a16:creationId xmlns:a16="http://schemas.microsoft.com/office/drawing/2014/main" id="{4615A1DB-6D3F-C582-966E-69F1E6E030F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2F61D67-5CA5-ED70-C775-8627D8E3F1F4}"/>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251832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561B-3FDC-3ED9-AF9D-43A09F139C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AEDD482-F5C8-AE47-E32F-50D03D598B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F9CF59B9-5FF1-C75B-46CB-282D9C545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F3E29-2B77-DD7E-AC04-594B8CC56CFE}"/>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6" name="Footer Placeholder 5">
            <a:extLst>
              <a:ext uri="{FF2B5EF4-FFF2-40B4-BE49-F238E27FC236}">
                <a16:creationId xmlns:a16="http://schemas.microsoft.com/office/drawing/2014/main" id="{625C6A91-E390-E720-9038-AF8F1031A2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437F88-296C-30F2-D4CD-364CD004F6FA}"/>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3365311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47A6-4266-47E2-E7DF-4F98C3886E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753B90E-BCA0-41A3-F2AB-6769A39C47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C5DD01-F581-4B23-CB30-E15A35CF2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F3FC0E-B79B-18CA-4F66-2D250E9C7B7F}"/>
              </a:ext>
            </a:extLst>
          </p:cNvPr>
          <p:cNvSpPr>
            <a:spLocks noGrp="1"/>
          </p:cNvSpPr>
          <p:nvPr>
            <p:ph type="dt" sz="half" idx="10"/>
          </p:nvPr>
        </p:nvSpPr>
        <p:spPr/>
        <p:txBody>
          <a:bodyPr/>
          <a:lstStyle/>
          <a:p>
            <a:fld id="{C4459D4F-E5F2-43D5-A835-8B5EB8D63840}" type="datetimeFigureOut">
              <a:rPr lang="en-GB" smtClean="0"/>
              <a:t>25/02/2024</a:t>
            </a:fld>
            <a:endParaRPr lang="en-GB"/>
          </a:p>
        </p:txBody>
      </p:sp>
      <p:sp>
        <p:nvSpPr>
          <p:cNvPr id="6" name="Footer Placeholder 5">
            <a:extLst>
              <a:ext uri="{FF2B5EF4-FFF2-40B4-BE49-F238E27FC236}">
                <a16:creationId xmlns:a16="http://schemas.microsoft.com/office/drawing/2014/main" id="{A069E9A3-37D3-BBEF-807A-69EC403207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6EF6BF-E50A-0A48-B554-94AE764DE57A}"/>
              </a:ext>
            </a:extLst>
          </p:cNvPr>
          <p:cNvSpPr>
            <a:spLocks noGrp="1"/>
          </p:cNvSpPr>
          <p:nvPr>
            <p:ph type="sldNum" sz="quarter" idx="12"/>
          </p:nvPr>
        </p:nvSpPr>
        <p:spPr/>
        <p:txBody>
          <a:bodyPr/>
          <a:lstStyle/>
          <a:p>
            <a:fld id="{3CE03F5B-328E-4F0D-94A1-B593C073255E}" type="slidenum">
              <a:rPr lang="en-GB" smtClean="0"/>
              <a:t>‹#›</a:t>
            </a:fld>
            <a:endParaRPr lang="en-GB"/>
          </a:p>
        </p:txBody>
      </p:sp>
    </p:spTree>
    <p:extLst>
      <p:ext uri="{BB962C8B-B14F-4D97-AF65-F5344CB8AC3E}">
        <p14:creationId xmlns:p14="http://schemas.microsoft.com/office/powerpoint/2010/main" val="4053370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BE4F72-32A7-4083-0882-AC8C6BDA7A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DC41C14-BACB-003B-D873-FF85E02207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CA9F8CA-9742-3C3E-F14E-E9542295F7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59D4F-E5F2-43D5-A835-8B5EB8D63840}" type="datetimeFigureOut">
              <a:rPr lang="en-GB" smtClean="0"/>
              <a:t>25/02/2024</a:t>
            </a:fld>
            <a:endParaRPr lang="en-GB"/>
          </a:p>
        </p:txBody>
      </p:sp>
      <p:sp>
        <p:nvSpPr>
          <p:cNvPr id="5" name="Footer Placeholder 4">
            <a:extLst>
              <a:ext uri="{FF2B5EF4-FFF2-40B4-BE49-F238E27FC236}">
                <a16:creationId xmlns:a16="http://schemas.microsoft.com/office/drawing/2014/main" id="{C1AFAC5D-49FE-5649-833B-CA20C8277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300CBE-85F8-3638-AF59-25E20ACA35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E03F5B-328E-4F0D-94A1-B593C073255E}" type="slidenum">
              <a:rPr lang="en-GB" smtClean="0"/>
              <a:t>‹#›</a:t>
            </a:fld>
            <a:endParaRPr lang="en-GB"/>
          </a:p>
        </p:txBody>
      </p:sp>
    </p:spTree>
    <p:extLst>
      <p:ext uri="{BB962C8B-B14F-4D97-AF65-F5344CB8AC3E}">
        <p14:creationId xmlns:p14="http://schemas.microsoft.com/office/powerpoint/2010/main" val="3625733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4.png"/><Relationship Id="rId12"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notesSlide" Target="../notesSlides/notesSlide2.xml"/><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3.m4a"/><Relationship Id="rId7" Type="http://schemas.openxmlformats.org/officeDocument/2006/relationships/image" Target="../media/image10.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audio" Target="../media/media4.m4a"/><Relationship Id="rId7"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2.jpg"/><Relationship Id="rId5" Type="http://schemas.openxmlformats.org/officeDocument/2006/relationships/notesSlide" Target="../notesSlides/notesSlide4.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6.m4a"/><Relationship Id="rId7" Type="http://schemas.openxmlformats.org/officeDocument/2006/relationships/image" Target="../media/image18.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7.jp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A9396F-3B84-D04C-4FE4-398D255F4FA4}"/>
              </a:ext>
            </a:extLst>
          </p:cNvPr>
          <p:cNvSpPr/>
          <p:nvPr/>
        </p:nvSpPr>
        <p:spPr>
          <a:xfrm>
            <a:off x="0" y="3723039"/>
            <a:ext cx="6661942" cy="71581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2CDB5BE-0E91-CEC6-78F6-A85978090423}"/>
              </a:ext>
            </a:extLst>
          </p:cNvPr>
          <p:cNvSpPr>
            <a:spLocks noGrp="1"/>
          </p:cNvSpPr>
          <p:nvPr>
            <p:ph type="ctrTitle"/>
          </p:nvPr>
        </p:nvSpPr>
        <p:spPr>
          <a:xfrm>
            <a:off x="659971" y="1690779"/>
            <a:ext cx="5200073" cy="1859732"/>
          </a:xfrm>
        </p:spPr>
        <p:txBody>
          <a:bodyPr>
            <a:normAutofit/>
          </a:bodyPr>
          <a:lstStyle/>
          <a:p>
            <a:r>
              <a:rPr lang="en-GB" b="1" dirty="0">
                <a:solidFill>
                  <a:srgbClr val="FFC000"/>
                </a:solidFill>
              </a:rPr>
              <a:t>DESIGNING YOUR GYM APP</a:t>
            </a:r>
          </a:p>
        </p:txBody>
      </p:sp>
      <p:sp>
        <p:nvSpPr>
          <p:cNvPr id="3" name="Subtitle 2">
            <a:extLst>
              <a:ext uri="{FF2B5EF4-FFF2-40B4-BE49-F238E27FC236}">
                <a16:creationId xmlns:a16="http://schemas.microsoft.com/office/drawing/2014/main" id="{6C5BFAB1-B6B9-0D9C-5308-23384AE0172F}"/>
              </a:ext>
            </a:extLst>
          </p:cNvPr>
          <p:cNvSpPr>
            <a:spLocks noGrp="1"/>
          </p:cNvSpPr>
          <p:nvPr>
            <p:ph type="subTitle" idx="1"/>
          </p:nvPr>
        </p:nvSpPr>
        <p:spPr>
          <a:xfrm>
            <a:off x="840079" y="3723039"/>
            <a:ext cx="4839855" cy="715818"/>
          </a:xfrm>
        </p:spPr>
        <p:txBody>
          <a:bodyPr>
            <a:normAutofit fontScale="92500"/>
          </a:bodyPr>
          <a:lstStyle/>
          <a:p>
            <a:r>
              <a:rPr lang="en-GB" i="1" dirty="0">
                <a:solidFill>
                  <a:schemeClr val="bg1"/>
                </a:solidFill>
              </a:rPr>
              <a:t>Insight into the software development process and how you can help.</a:t>
            </a:r>
          </a:p>
        </p:txBody>
      </p:sp>
      <p:pic>
        <p:nvPicPr>
          <p:cNvPr id="5" name="Picture 4" descr="A person doing push ups in a gym&#10;&#10;Description automatically generated">
            <a:extLst>
              <a:ext uri="{FF2B5EF4-FFF2-40B4-BE49-F238E27FC236}">
                <a16:creationId xmlns:a16="http://schemas.microsoft.com/office/drawing/2014/main" id="{7D08FA1A-E8A7-76D3-0907-FE7E69D40D5D}"/>
              </a:ext>
            </a:extLst>
          </p:cNvPr>
          <p:cNvPicPr>
            <a:picLocks noChangeAspect="1"/>
          </p:cNvPicPr>
          <p:nvPr/>
        </p:nvPicPr>
        <p:blipFill>
          <a:blip r:embed="rId5">
            <a:duotone>
              <a:prstClr val="black"/>
              <a:srgbClr val="FFC000">
                <a:tint val="45000"/>
                <a:satMod val="400000"/>
              </a:srgbClr>
            </a:duotone>
            <a:extLst>
              <a:ext uri="{28A0092B-C50C-407E-A947-70E740481C1C}">
                <a14:useLocalDpi xmlns:a14="http://schemas.microsoft.com/office/drawing/2010/main" val="0"/>
              </a:ext>
            </a:extLst>
          </a:blip>
          <a:stretch>
            <a:fillRect/>
          </a:stretch>
        </p:blipFill>
        <p:spPr>
          <a:xfrm>
            <a:off x="6661942" y="-9236"/>
            <a:ext cx="5530058" cy="6858000"/>
          </a:xfrm>
          <a:prstGeom prst="rect">
            <a:avLst/>
          </a:prstGeom>
        </p:spPr>
      </p:pic>
      <p:sp>
        <p:nvSpPr>
          <p:cNvPr id="8" name="TextBox 7">
            <a:extLst>
              <a:ext uri="{FF2B5EF4-FFF2-40B4-BE49-F238E27FC236}">
                <a16:creationId xmlns:a16="http://schemas.microsoft.com/office/drawing/2014/main" id="{15ECBCD7-CE1E-0DD7-666D-95EBD933F067}"/>
              </a:ext>
            </a:extLst>
          </p:cNvPr>
          <p:cNvSpPr txBox="1"/>
          <p:nvPr/>
        </p:nvSpPr>
        <p:spPr>
          <a:xfrm>
            <a:off x="0" y="6594848"/>
            <a:ext cx="3996267" cy="215444"/>
          </a:xfrm>
          <a:prstGeom prst="rect">
            <a:avLst/>
          </a:prstGeom>
          <a:noFill/>
        </p:spPr>
        <p:txBody>
          <a:bodyPr wrap="square">
            <a:spAutoFit/>
          </a:bodyPr>
          <a:lstStyle/>
          <a:p>
            <a:r>
              <a:rPr lang="en-US" sz="800" dirty="0"/>
              <a:t>https://</a:t>
            </a:r>
            <a:r>
              <a:rPr lang="en-US" sz="800" dirty="0" err="1"/>
              <a:t>unsplash.com</a:t>
            </a:r>
            <a:r>
              <a:rPr lang="en-US" sz="800" dirty="0"/>
              <a:t>/photos/woman-exercising-in-gym-DC5akQJyH4I</a:t>
            </a:r>
          </a:p>
        </p:txBody>
      </p:sp>
      <p:pic>
        <p:nvPicPr>
          <p:cNvPr id="27" name="Audio 26">
            <a:extLst>
              <a:ext uri="{FF2B5EF4-FFF2-40B4-BE49-F238E27FC236}">
                <a16:creationId xmlns:a16="http://schemas.microsoft.com/office/drawing/2014/main" id="{1174403C-C7FD-7245-E1CC-CDAEFA8520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12007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5361">
        <p159:morph option="byObject"/>
      </p:transition>
    </mc:Choice>
    <mc:Fallback xmlns="">
      <p:transition spd="slow" advTm="353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CA3A5-8C81-CF82-8212-6A7D1C8361A2}"/>
              </a:ext>
            </a:extLst>
          </p:cNvPr>
          <p:cNvSpPr>
            <a:spLocks noGrp="1"/>
          </p:cNvSpPr>
          <p:nvPr>
            <p:ph type="title"/>
          </p:nvPr>
        </p:nvSpPr>
        <p:spPr/>
        <p:txBody>
          <a:bodyPr/>
          <a:lstStyle/>
          <a:p>
            <a:r>
              <a:rPr lang="en-GB" b="1" dirty="0">
                <a:solidFill>
                  <a:srgbClr val="FFC000"/>
                </a:solidFill>
              </a:rPr>
              <a:t>The Software Development Life Cycle</a:t>
            </a:r>
          </a:p>
        </p:txBody>
      </p:sp>
      <p:sp>
        <p:nvSpPr>
          <p:cNvPr id="3" name="Content Placeholder 2">
            <a:extLst>
              <a:ext uri="{FF2B5EF4-FFF2-40B4-BE49-F238E27FC236}">
                <a16:creationId xmlns:a16="http://schemas.microsoft.com/office/drawing/2014/main" id="{8EAD83E9-BFD1-499D-2517-6A6279B2849B}"/>
              </a:ext>
            </a:extLst>
          </p:cNvPr>
          <p:cNvSpPr>
            <a:spLocks noGrp="1"/>
          </p:cNvSpPr>
          <p:nvPr>
            <p:ph idx="1"/>
          </p:nvPr>
        </p:nvSpPr>
        <p:spPr/>
        <p:txBody>
          <a:bodyPr/>
          <a:lstStyle/>
          <a:p>
            <a:r>
              <a:rPr lang="en-GB" dirty="0"/>
              <a:t>What is it and why do we use it?</a:t>
            </a:r>
          </a:p>
          <a:p>
            <a:endParaRPr lang="en-GB" dirty="0"/>
          </a:p>
        </p:txBody>
      </p:sp>
      <p:pic>
        <p:nvPicPr>
          <p:cNvPr id="5" name="Picture 4" descr="A diagram of software development life cycle&#10;&#10;Description automatically generated">
            <a:extLst>
              <a:ext uri="{FF2B5EF4-FFF2-40B4-BE49-F238E27FC236}">
                <a16:creationId xmlns:a16="http://schemas.microsoft.com/office/drawing/2014/main" id="{2E374168-108A-6DD4-7CAD-71AF658657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8040" y="1690688"/>
            <a:ext cx="4416160" cy="4687040"/>
          </a:xfrm>
          <a:prstGeom prst="rect">
            <a:avLst/>
          </a:prstGeom>
        </p:spPr>
      </p:pic>
      <p:pic>
        <p:nvPicPr>
          <p:cNvPr id="7" name="Picture 6" descr="A diagram of a life cycle&#10;&#10;Description automatically generated">
            <a:extLst>
              <a:ext uri="{FF2B5EF4-FFF2-40B4-BE49-F238E27FC236}">
                <a16:creationId xmlns:a16="http://schemas.microsoft.com/office/drawing/2014/main" id="{AB9FA811-7B66-B38B-F303-A241417ED4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8040" y="1690688"/>
            <a:ext cx="4416311" cy="4687200"/>
          </a:xfrm>
          <a:prstGeom prst="rect">
            <a:avLst/>
          </a:prstGeom>
        </p:spPr>
      </p:pic>
      <p:pic>
        <p:nvPicPr>
          <p:cNvPr id="9" name="Picture 8" descr="A diagram of a life cycle&#10;&#10;Description automatically generated">
            <a:extLst>
              <a:ext uri="{FF2B5EF4-FFF2-40B4-BE49-F238E27FC236}">
                <a16:creationId xmlns:a16="http://schemas.microsoft.com/office/drawing/2014/main" id="{36C4BA6A-8BE2-49A3-CDF6-0FC0A54F32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040" y="1690688"/>
            <a:ext cx="4416311" cy="4687200"/>
          </a:xfrm>
          <a:prstGeom prst="rect">
            <a:avLst/>
          </a:prstGeom>
        </p:spPr>
      </p:pic>
      <p:pic>
        <p:nvPicPr>
          <p:cNvPr id="11" name="Picture 10" descr="A diagram of a life cycle&#10;&#10;Description automatically generated">
            <a:extLst>
              <a:ext uri="{FF2B5EF4-FFF2-40B4-BE49-F238E27FC236}">
                <a16:creationId xmlns:a16="http://schemas.microsoft.com/office/drawing/2014/main" id="{90E4377B-545D-D25C-8E89-3BF0EC98A9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7889" y="1690688"/>
            <a:ext cx="4416311" cy="4687200"/>
          </a:xfrm>
          <a:prstGeom prst="rect">
            <a:avLst/>
          </a:prstGeom>
        </p:spPr>
      </p:pic>
      <p:pic>
        <p:nvPicPr>
          <p:cNvPr id="13" name="Picture 12" descr="A diagram of a life cycle&#10;&#10;Description automatically generated">
            <a:extLst>
              <a:ext uri="{FF2B5EF4-FFF2-40B4-BE49-F238E27FC236}">
                <a16:creationId xmlns:a16="http://schemas.microsoft.com/office/drawing/2014/main" id="{89B35298-A4CE-2D08-0003-0604F489CB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7889" y="1690688"/>
            <a:ext cx="4416311" cy="4687200"/>
          </a:xfrm>
          <a:prstGeom prst="rect">
            <a:avLst/>
          </a:prstGeom>
        </p:spPr>
      </p:pic>
      <p:pic>
        <p:nvPicPr>
          <p:cNvPr id="15" name="Picture 14" descr="A diagram of a life cycle&#10;&#10;Description automatically generated">
            <a:extLst>
              <a:ext uri="{FF2B5EF4-FFF2-40B4-BE49-F238E27FC236}">
                <a16:creationId xmlns:a16="http://schemas.microsoft.com/office/drawing/2014/main" id="{4BCDE3E7-9AB7-ACCD-2DE8-9F4E88BDEA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7738" y="1690688"/>
            <a:ext cx="4416311" cy="4687200"/>
          </a:xfrm>
          <a:prstGeom prst="rect">
            <a:avLst/>
          </a:prstGeom>
        </p:spPr>
      </p:pic>
      <p:sp>
        <p:nvSpPr>
          <p:cNvPr id="16" name="TextBox 15">
            <a:extLst>
              <a:ext uri="{FF2B5EF4-FFF2-40B4-BE49-F238E27FC236}">
                <a16:creationId xmlns:a16="http://schemas.microsoft.com/office/drawing/2014/main" id="{47A24B1C-07A5-7A20-9750-106B165AEDC6}"/>
              </a:ext>
            </a:extLst>
          </p:cNvPr>
          <p:cNvSpPr txBox="1"/>
          <p:nvPr/>
        </p:nvSpPr>
        <p:spPr>
          <a:xfrm>
            <a:off x="9317945" y="6311900"/>
            <a:ext cx="1426180" cy="215444"/>
          </a:xfrm>
          <a:prstGeom prst="rect">
            <a:avLst/>
          </a:prstGeom>
          <a:noFill/>
        </p:spPr>
        <p:txBody>
          <a:bodyPr wrap="square">
            <a:spAutoFit/>
          </a:bodyPr>
          <a:lstStyle/>
          <a:p>
            <a:r>
              <a:rPr lang="en-US" sz="800" dirty="0"/>
              <a:t>https://</a:t>
            </a:r>
            <a:r>
              <a:rPr lang="en-US" sz="800" dirty="0" err="1"/>
              <a:t>app.smartdraw.com</a:t>
            </a:r>
            <a:r>
              <a:rPr lang="en-US" sz="800" dirty="0"/>
              <a:t>/</a:t>
            </a:r>
          </a:p>
        </p:txBody>
      </p:sp>
      <p:pic>
        <p:nvPicPr>
          <p:cNvPr id="132" name="Audio 131">
            <a:extLst>
              <a:ext uri="{FF2B5EF4-FFF2-40B4-BE49-F238E27FC236}">
                <a16:creationId xmlns:a16="http://schemas.microsoft.com/office/drawing/2014/main" id="{E3018765-2BB7-E0E5-14F8-7ABA77E95CF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142124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4392">
        <p159:morph option="byObject"/>
      </p:transition>
    </mc:Choice>
    <mc:Fallback xmlns="">
      <p:transition spd="slow" advTm="1143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132"/>
                </p:tgtEl>
              </p:cMediaNode>
            </p:audio>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4EA27-2D4A-3618-16FC-ECE2E15BE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19B084-69D2-5C96-4BCB-6606F94AF587}"/>
              </a:ext>
            </a:extLst>
          </p:cNvPr>
          <p:cNvSpPr>
            <a:spLocks noGrp="1"/>
          </p:cNvSpPr>
          <p:nvPr>
            <p:ph type="title"/>
          </p:nvPr>
        </p:nvSpPr>
        <p:spPr/>
        <p:txBody>
          <a:bodyPr/>
          <a:lstStyle/>
          <a:p>
            <a:r>
              <a:rPr lang="en-GB" b="1" dirty="0">
                <a:solidFill>
                  <a:srgbClr val="FFC000"/>
                </a:solidFill>
              </a:rPr>
              <a:t>Agile Development Approach</a:t>
            </a:r>
          </a:p>
        </p:txBody>
      </p:sp>
      <p:sp>
        <p:nvSpPr>
          <p:cNvPr id="3" name="Content Placeholder 2">
            <a:extLst>
              <a:ext uri="{FF2B5EF4-FFF2-40B4-BE49-F238E27FC236}">
                <a16:creationId xmlns:a16="http://schemas.microsoft.com/office/drawing/2014/main" id="{0B6764F1-6379-B544-C166-219C5B02617E}"/>
              </a:ext>
            </a:extLst>
          </p:cNvPr>
          <p:cNvSpPr>
            <a:spLocks noGrp="1"/>
          </p:cNvSpPr>
          <p:nvPr>
            <p:ph idx="1"/>
          </p:nvPr>
        </p:nvSpPr>
        <p:spPr/>
        <p:txBody>
          <a:bodyPr/>
          <a:lstStyle/>
          <a:p>
            <a:r>
              <a:rPr lang="en-GB" dirty="0"/>
              <a:t>What?</a:t>
            </a:r>
          </a:p>
          <a:p>
            <a:endParaRPr lang="en-GB" dirty="0"/>
          </a:p>
          <a:p>
            <a:r>
              <a:rPr lang="en-GB" dirty="0"/>
              <a:t>Why?</a:t>
            </a:r>
          </a:p>
          <a:p>
            <a:endParaRPr lang="en-GB" dirty="0"/>
          </a:p>
          <a:p>
            <a:r>
              <a:rPr lang="en-GB" dirty="0"/>
              <a:t>How?</a:t>
            </a:r>
          </a:p>
        </p:txBody>
      </p:sp>
      <p:grpSp>
        <p:nvGrpSpPr>
          <p:cNvPr id="14" name="Group 13">
            <a:extLst>
              <a:ext uri="{FF2B5EF4-FFF2-40B4-BE49-F238E27FC236}">
                <a16:creationId xmlns:a16="http://schemas.microsoft.com/office/drawing/2014/main" id="{E597A90A-9D79-C0E4-5673-028990F578D6}"/>
              </a:ext>
            </a:extLst>
          </p:cNvPr>
          <p:cNvGrpSpPr/>
          <p:nvPr/>
        </p:nvGrpSpPr>
        <p:grpSpPr>
          <a:xfrm>
            <a:off x="3581400" y="2244094"/>
            <a:ext cx="7772400" cy="3831356"/>
            <a:chOff x="3581400" y="2244094"/>
            <a:chExt cx="7772400" cy="3831356"/>
          </a:xfrm>
        </p:grpSpPr>
        <p:pic>
          <p:nvPicPr>
            <p:cNvPr id="10" name="Picture 9" descr="A diagram of a process&#10;&#10;Description automatically generated">
              <a:extLst>
                <a:ext uri="{FF2B5EF4-FFF2-40B4-BE49-F238E27FC236}">
                  <a16:creationId xmlns:a16="http://schemas.microsoft.com/office/drawing/2014/main" id="{F3E49A5E-7445-8417-DDD2-EA03504F7B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400" y="2244094"/>
              <a:ext cx="7772400" cy="3514399"/>
            </a:xfrm>
            <a:prstGeom prst="rect">
              <a:avLst/>
            </a:prstGeom>
          </p:spPr>
        </p:pic>
        <p:sp>
          <p:nvSpPr>
            <p:cNvPr id="13" name="TextBox 12">
              <a:extLst>
                <a:ext uri="{FF2B5EF4-FFF2-40B4-BE49-F238E27FC236}">
                  <a16:creationId xmlns:a16="http://schemas.microsoft.com/office/drawing/2014/main" id="{D66C9FB9-E962-8EFA-645B-04313C93F204}"/>
                </a:ext>
              </a:extLst>
            </p:cNvPr>
            <p:cNvSpPr txBox="1"/>
            <p:nvPr/>
          </p:nvSpPr>
          <p:spPr>
            <a:xfrm>
              <a:off x="8458200" y="5860006"/>
              <a:ext cx="2895600" cy="215444"/>
            </a:xfrm>
            <a:prstGeom prst="rect">
              <a:avLst/>
            </a:prstGeom>
            <a:noFill/>
          </p:spPr>
          <p:txBody>
            <a:bodyPr wrap="square">
              <a:spAutoFit/>
            </a:bodyPr>
            <a:lstStyle/>
            <a:p>
              <a:r>
                <a:rPr lang="en-US" sz="800" dirty="0"/>
                <a:t>https://</a:t>
              </a:r>
              <a:r>
                <a:rPr lang="en-US" sz="800" dirty="0" err="1"/>
                <a:t>wepik.com</a:t>
              </a:r>
              <a:r>
                <a:rPr lang="en-US" sz="800" dirty="0"/>
                <a:t>/template/modern-agile-diagram-r-526068295</a:t>
              </a:r>
            </a:p>
          </p:txBody>
        </p:sp>
      </p:grpSp>
      <p:pic>
        <p:nvPicPr>
          <p:cNvPr id="16" name="Picture 15" descr="A calendar with a blue and white cover&#10;&#10;Description automatically generated">
            <a:extLst>
              <a:ext uri="{FF2B5EF4-FFF2-40B4-BE49-F238E27FC236}">
                <a16:creationId xmlns:a16="http://schemas.microsoft.com/office/drawing/2014/main" id="{56F59D11-A3FC-3891-7416-1DC2FAE65A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8985" y="3070156"/>
            <a:ext cx="2548789" cy="1862273"/>
          </a:xfrm>
          <a:prstGeom prst="rect">
            <a:avLst/>
          </a:prstGeom>
        </p:spPr>
      </p:pic>
      <p:pic>
        <p:nvPicPr>
          <p:cNvPr id="18" name="Picture 17" descr="A diagram of a person's head&#10;&#10;Description automatically generated">
            <a:extLst>
              <a:ext uri="{FF2B5EF4-FFF2-40B4-BE49-F238E27FC236}">
                <a16:creationId xmlns:a16="http://schemas.microsoft.com/office/drawing/2014/main" id="{05296769-00B6-5FCC-A153-B73D7AA3DE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9887" y="2559842"/>
            <a:ext cx="4241800" cy="2882900"/>
          </a:xfrm>
          <a:prstGeom prst="rect">
            <a:avLst/>
          </a:prstGeom>
        </p:spPr>
      </p:pic>
      <p:pic>
        <p:nvPicPr>
          <p:cNvPr id="44" name="Audio 43">
            <a:extLst>
              <a:ext uri="{FF2B5EF4-FFF2-40B4-BE49-F238E27FC236}">
                <a16:creationId xmlns:a16="http://schemas.microsoft.com/office/drawing/2014/main" id="{94276173-D174-B0F8-FCC2-3D3F8BD112F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24472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8954">
        <p159:morph option="byObject"/>
      </p:transition>
    </mc:Choice>
    <mc:Fallback>
      <p:transition spd="slow" advTm="1389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4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D2D9-3D02-1623-07C8-B9FABA04D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5778A3-1274-4433-3623-BC647E166EE0}"/>
              </a:ext>
            </a:extLst>
          </p:cNvPr>
          <p:cNvSpPr>
            <a:spLocks noGrp="1"/>
          </p:cNvSpPr>
          <p:nvPr>
            <p:ph type="title"/>
          </p:nvPr>
        </p:nvSpPr>
        <p:spPr>
          <a:xfrm>
            <a:off x="838199" y="365125"/>
            <a:ext cx="11015133" cy="1325563"/>
          </a:xfrm>
        </p:spPr>
        <p:txBody>
          <a:bodyPr/>
          <a:lstStyle/>
          <a:p>
            <a:r>
              <a:rPr lang="en-GB" b="1" dirty="0">
                <a:solidFill>
                  <a:srgbClr val="FFC000"/>
                </a:solidFill>
              </a:rPr>
              <a:t>Your Project Needs – Gathering Requirements</a:t>
            </a:r>
          </a:p>
        </p:txBody>
      </p:sp>
      <p:sp>
        <p:nvSpPr>
          <p:cNvPr id="3" name="Content Placeholder 2">
            <a:extLst>
              <a:ext uri="{FF2B5EF4-FFF2-40B4-BE49-F238E27FC236}">
                <a16:creationId xmlns:a16="http://schemas.microsoft.com/office/drawing/2014/main" id="{0D9A8FE8-558F-F48A-AD96-6B0042CE31FC}"/>
              </a:ext>
            </a:extLst>
          </p:cNvPr>
          <p:cNvSpPr>
            <a:spLocks noGrp="1"/>
          </p:cNvSpPr>
          <p:nvPr>
            <p:ph idx="1"/>
          </p:nvPr>
        </p:nvSpPr>
        <p:spPr/>
        <p:txBody>
          <a:bodyPr/>
          <a:lstStyle/>
          <a:p>
            <a:r>
              <a:rPr lang="en-GB" dirty="0"/>
              <a:t>What?</a:t>
            </a:r>
          </a:p>
          <a:p>
            <a:endParaRPr lang="en-GB" dirty="0"/>
          </a:p>
          <a:p>
            <a:r>
              <a:rPr lang="en-GB" dirty="0"/>
              <a:t>Why?</a:t>
            </a:r>
          </a:p>
          <a:p>
            <a:endParaRPr lang="en-GB" dirty="0"/>
          </a:p>
          <a:p>
            <a:r>
              <a:rPr lang="en-GB" dirty="0"/>
              <a:t>How?</a:t>
            </a:r>
          </a:p>
          <a:p>
            <a:endParaRPr lang="en-GB" dirty="0"/>
          </a:p>
        </p:txBody>
      </p:sp>
      <p:grpSp>
        <p:nvGrpSpPr>
          <p:cNvPr id="11" name="Group 10">
            <a:extLst>
              <a:ext uri="{FF2B5EF4-FFF2-40B4-BE49-F238E27FC236}">
                <a16:creationId xmlns:a16="http://schemas.microsoft.com/office/drawing/2014/main" id="{BDC6F789-820C-10F0-7AC1-776A493D7832}"/>
              </a:ext>
            </a:extLst>
          </p:cNvPr>
          <p:cNvGrpSpPr/>
          <p:nvPr/>
        </p:nvGrpSpPr>
        <p:grpSpPr>
          <a:xfrm>
            <a:off x="5695789" y="1378744"/>
            <a:ext cx="4798219" cy="4986596"/>
            <a:chOff x="5695789" y="1378744"/>
            <a:chExt cx="4798219" cy="4986596"/>
          </a:xfrm>
        </p:grpSpPr>
        <p:pic>
          <p:nvPicPr>
            <p:cNvPr id="9" name="Picture 8" descr="A person sitting next to a notepad with a checklist&#10;&#10;Description automatically generated">
              <a:extLst>
                <a:ext uri="{FF2B5EF4-FFF2-40B4-BE49-F238E27FC236}">
                  <a16:creationId xmlns:a16="http://schemas.microsoft.com/office/drawing/2014/main" id="{B60CEFEB-777C-5EA9-8BD3-19D3A2627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5789" y="1378744"/>
              <a:ext cx="4798219" cy="4798219"/>
            </a:xfrm>
            <a:prstGeom prst="rect">
              <a:avLst/>
            </a:prstGeom>
          </p:spPr>
        </p:pic>
        <p:sp>
          <p:nvSpPr>
            <p:cNvPr id="10" name="TextBox 9">
              <a:extLst>
                <a:ext uri="{FF2B5EF4-FFF2-40B4-BE49-F238E27FC236}">
                  <a16:creationId xmlns:a16="http://schemas.microsoft.com/office/drawing/2014/main" id="{93CE54E6-C1FB-B4AE-039D-5050FFB19D7D}"/>
                </a:ext>
              </a:extLst>
            </p:cNvPr>
            <p:cNvSpPr txBox="1"/>
            <p:nvPr/>
          </p:nvSpPr>
          <p:spPr>
            <a:xfrm>
              <a:off x="9084735" y="6149896"/>
              <a:ext cx="1409273" cy="215444"/>
            </a:xfrm>
            <a:prstGeom prst="rect">
              <a:avLst/>
            </a:prstGeom>
            <a:noFill/>
          </p:spPr>
          <p:txBody>
            <a:bodyPr wrap="square" rtlCol="0">
              <a:spAutoFit/>
            </a:bodyPr>
            <a:lstStyle/>
            <a:p>
              <a:r>
                <a:rPr lang="en-US" sz="800" dirty="0"/>
                <a:t>Image by </a:t>
              </a:r>
              <a:r>
                <a:rPr lang="en-US" sz="800" dirty="0" err="1"/>
                <a:t>Storyset</a:t>
              </a:r>
              <a:r>
                <a:rPr lang="en-US" sz="800" dirty="0"/>
                <a:t> on </a:t>
              </a:r>
              <a:r>
                <a:rPr lang="en-US" sz="800" dirty="0" err="1"/>
                <a:t>Freepik</a:t>
              </a:r>
              <a:endParaRPr lang="en-US" sz="800" dirty="0"/>
            </a:p>
          </p:txBody>
        </p:sp>
      </p:grpSp>
      <p:grpSp>
        <p:nvGrpSpPr>
          <p:cNvPr id="15" name="Group 14">
            <a:extLst>
              <a:ext uri="{FF2B5EF4-FFF2-40B4-BE49-F238E27FC236}">
                <a16:creationId xmlns:a16="http://schemas.microsoft.com/office/drawing/2014/main" id="{4ABB2E6A-DC27-DD44-F44A-716CFFE2B87D}"/>
              </a:ext>
            </a:extLst>
          </p:cNvPr>
          <p:cNvGrpSpPr/>
          <p:nvPr/>
        </p:nvGrpSpPr>
        <p:grpSpPr>
          <a:xfrm>
            <a:off x="6034084" y="1501596"/>
            <a:ext cx="4459925" cy="4863744"/>
            <a:chOff x="6034084" y="1501596"/>
            <a:chExt cx="4459925" cy="4863744"/>
          </a:xfrm>
        </p:grpSpPr>
        <p:pic>
          <p:nvPicPr>
            <p:cNvPr id="13" name="Picture 12" descr="A person with a beard and a purple sweater&#10;&#10;Description automatically generated">
              <a:extLst>
                <a:ext uri="{FF2B5EF4-FFF2-40B4-BE49-F238E27FC236}">
                  <a16:creationId xmlns:a16="http://schemas.microsoft.com/office/drawing/2014/main" id="{2234EC64-2CBD-651B-F269-504645AD50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4084" y="1501596"/>
              <a:ext cx="4459923" cy="4459923"/>
            </a:xfrm>
            <a:prstGeom prst="rect">
              <a:avLst/>
            </a:prstGeom>
          </p:spPr>
        </p:pic>
        <p:sp>
          <p:nvSpPr>
            <p:cNvPr id="14" name="TextBox 13">
              <a:extLst>
                <a:ext uri="{FF2B5EF4-FFF2-40B4-BE49-F238E27FC236}">
                  <a16:creationId xmlns:a16="http://schemas.microsoft.com/office/drawing/2014/main" id="{A8078D7B-7EEB-1F6E-0849-FCF0D17A35FE}"/>
                </a:ext>
              </a:extLst>
            </p:cNvPr>
            <p:cNvSpPr txBox="1"/>
            <p:nvPr/>
          </p:nvSpPr>
          <p:spPr>
            <a:xfrm>
              <a:off x="8981955" y="6149896"/>
              <a:ext cx="1512054" cy="215444"/>
            </a:xfrm>
            <a:prstGeom prst="rect">
              <a:avLst/>
            </a:prstGeom>
            <a:noFill/>
          </p:spPr>
          <p:txBody>
            <a:bodyPr wrap="square" rtlCol="0">
              <a:spAutoFit/>
            </a:bodyPr>
            <a:lstStyle/>
            <a:p>
              <a:r>
                <a:rPr lang="en-US" sz="800" dirty="0"/>
                <a:t>Image by </a:t>
              </a:r>
              <a:r>
                <a:rPr lang="en-US" sz="800" dirty="0" err="1"/>
                <a:t>pch.vector</a:t>
              </a:r>
              <a:r>
                <a:rPr lang="en-US" sz="800" dirty="0"/>
                <a:t> on </a:t>
              </a:r>
              <a:r>
                <a:rPr lang="en-US" sz="800" dirty="0" err="1"/>
                <a:t>Freepik</a:t>
              </a:r>
              <a:endParaRPr lang="en-US" sz="800" dirty="0"/>
            </a:p>
          </p:txBody>
        </p:sp>
      </p:grpSp>
      <p:grpSp>
        <p:nvGrpSpPr>
          <p:cNvPr id="23" name="Group 22">
            <a:extLst>
              <a:ext uri="{FF2B5EF4-FFF2-40B4-BE49-F238E27FC236}">
                <a16:creationId xmlns:a16="http://schemas.microsoft.com/office/drawing/2014/main" id="{57ADEE14-1C34-F72F-0E57-FCBAFF5D8545}"/>
              </a:ext>
            </a:extLst>
          </p:cNvPr>
          <p:cNvGrpSpPr/>
          <p:nvPr/>
        </p:nvGrpSpPr>
        <p:grpSpPr>
          <a:xfrm>
            <a:off x="3884163" y="1301317"/>
            <a:ext cx="7272868" cy="5054187"/>
            <a:chOff x="3884163" y="1301317"/>
            <a:chExt cx="7272868" cy="5054187"/>
          </a:xfrm>
        </p:grpSpPr>
        <p:pic>
          <p:nvPicPr>
            <p:cNvPr id="21" name="Picture 20" descr="A group of people sitting at a table&#10;&#10;Description automatically generated">
              <a:extLst>
                <a:ext uri="{FF2B5EF4-FFF2-40B4-BE49-F238E27FC236}">
                  <a16:creationId xmlns:a16="http://schemas.microsoft.com/office/drawing/2014/main" id="{9AEC8930-7E76-2C8D-EC5E-75347B6D6C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4163" y="1301317"/>
              <a:ext cx="7272868" cy="4848579"/>
            </a:xfrm>
            <a:prstGeom prst="rect">
              <a:avLst/>
            </a:prstGeom>
          </p:spPr>
        </p:pic>
        <p:sp>
          <p:nvSpPr>
            <p:cNvPr id="22" name="TextBox 21">
              <a:extLst>
                <a:ext uri="{FF2B5EF4-FFF2-40B4-BE49-F238E27FC236}">
                  <a16:creationId xmlns:a16="http://schemas.microsoft.com/office/drawing/2014/main" id="{4EEA17DB-83F0-6CED-5A9B-41011A6C1E40}"/>
                </a:ext>
              </a:extLst>
            </p:cNvPr>
            <p:cNvSpPr txBox="1"/>
            <p:nvPr/>
          </p:nvSpPr>
          <p:spPr>
            <a:xfrm>
              <a:off x="8981955" y="6140060"/>
              <a:ext cx="1512054" cy="215444"/>
            </a:xfrm>
            <a:prstGeom prst="rect">
              <a:avLst/>
            </a:prstGeom>
            <a:noFill/>
          </p:spPr>
          <p:txBody>
            <a:bodyPr wrap="square" rtlCol="0">
              <a:spAutoFit/>
            </a:bodyPr>
            <a:lstStyle/>
            <a:p>
              <a:r>
                <a:rPr lang="en-US" sz="800" dirty="0"/>
                <a:t>Image by </a:t>
              </a:r>
              <a:r>
                <a:rPr lang="en-US" sz="800" dirty="0" err="1"/>
                <a:t>vectorjuice</a:t>
              </a:r>
              <a:r>
                <a:rPr lang="en-US" sz="800" dirty="0"/>
                <a:t> on </a:t>
              </a:r>
              <a:r>
                <a:rPr lang="en-US" sz="800" dirty="0" err="1"/>
                <a:t>Freepik</a:t>
              </a:r>
              <a:endParaRPr lang="en-US" sz="800" dirty="0"/>
            </a:p>
          </p:txBody>
        </p:sp>
      </p:grpSp>
      <p:pic>
        <p:nvPicPr>
          <p:cNvPr id="60" name="Picture 59" descr="A diagram of a diagram&#10;&#10;Description automatically generated">
            <a:extLst>
              <a:ext uri="{FF2B5EF4-FFF2-40B4-BE49-F238E27FC236}">
                <a16:creationId xmlns:a16="http://schemas.microsoft.com/office/drawing/2014/main" id="{B97C08D3-0BE7-2422-E911-10D9D9F3B0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2123" y="1637248"/>
            <a:ext cx="7724908" cy="4219834"/>
          </a:xfrm>
          <a:prstGeom prst="rect">
            <a:avLst/>
          </a:prstGeom>
        </p:spPr>
      </p:pic>
      <p:pic>
        <p:nvPicPr>
          <p:cNvPr id="25" name="Audio 24">
            <a:extLst>
              <a:ext uri="{FF2B5EF4-FFF2-40B4-BE49-F238E27FC236}">
                <a16:creationId xmlns:a16="http://schemas.microsoft.com/office/drawing/2014/main" id="{6CB5A4ED-39D1-0358-6920-0DAF8ABABFA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573398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5317">
        <p159:morph option="byObject"/>
      </p:transition>
    </mc:Choice>
    <mc:Fallback>
      <p:transition spd="slow" advTm="953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22462-C7FD-3BC6-8D10-BC1478E6E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E22512-0E7A-69F6-93D8-5C988F35F8A4}"/>
              </a:ext>
            </a:extLst>
          </p:cNvPr>
          <p:cNvSpPr>
            <a:spLocks noGrp="1"/>
          </p:cNvSpPr>
          <p:nvPr>
            <p:ph type="title"/>
          </p:nvPr>
        </p:nvSpPr>
        <p:spPr/>
        <p:txBody>
          <a:bodyPr/>
          <a:lstStyle/>
          <a:p>
            <a:r>
              <a:rPr lang="en-GB" b="1" dirty="0">
                <a:solidFill>
                  <a:srgbClr val="FFC000"/>
                </a:solidFill>
              </a:rPr>
              <a:t>Project System Architecture</a:t>
            </a:r>
          </a:p>
        </p:txBody>
      </p:sp>
      <p:sp>
        <p:nvSpPr>
          <p:cNvPr id="3" name="Content Placeholder 2">
            <a:extLst>
              <a:ext uri="{FF2B5EF4-FFF2-40B4-BE49-F238E27FC236}">
                <a16:creationId xmlns:a16="http://schemas.microsoft.com/office/drawing/2014/main" id="{018F6662-6A54-E9FB-92DA-30C859853CF1}"/>
              </a:ext>
            </a:extLst>
          </p:cNvPr>
          <p:cNvSpPr>
            <a:spLocks noGrp="1"/>
          </p:cNvSpPr>
          <p:nvPr>
            <p:ph idx="1"/>
          </p:nvPr>
        </p:nvSpPr>
        <p:spPr/>
        <p:txBody>
          <a:bodyPr/>
          <a:lstStyle/>
          <a:p>
            <a:r>
              <a:rPr lang="en-GB" dirty="0"/>
              <a:t>What?</a:t>
            </a:r>
          </a:p>
          <a:p>
            <a:pPr marL="0" indent="0">
              <a:buNone/>
            </a:pPr>
            <a:endParaRPr lang="en-GB" dirty="0"/>
          </a:p>
          <a:p>
            <a:r>
              <a:rPr lang="en-GB" dirty="0"/>
              <a:t>Microservices</a:t>
            </a:r>
          </a:p>
          <a:p>
            <a:endParaRPr lang="en-GB" dirty="0"/>
          </a:p>
          <a:p>
            <a:r>
              <a:rPr lang="en-GB" dirty="0"/>
              <a:t>How?</a:t>
            </a:r>
          </a:p>
          <a:p>
            <a:endParaRPr lang="en-GB" dirty="0"/>
          </a:p>
        </p:txBody>
      </p:sp>
      <p:grpSp>
        <p:nvGrpSpPr>
          <p:cNvPr id="10" name="Group 9">
            <a:extLst>
              <a:ext uri="{FF2B5EF4-FFF2-40B4-BE49-F238E27FC236}">
                <a16:creationId xmlns:a16="http://schemas.microsoft.com/office/drawing/2014/main" id="{0B223B1E-B900-2C2E-C4D7-293E3F566A7C}"/>
              </a:ext>
            </a:extLst>
          </p:cNvPr>
          <p:cNvGrpSpPr/>
          <p:nvPr/>
        </p:nvGrpSpPr>
        <p:grpSpPr>
          <a:xfrm>
            <a:off x="3776573" y="1838565"/>
            <a:ext cx="7772400" cy="4245929"/>
            <a:chOff x="3776573" y="1838565"/>
            <a:chExt cx="7772400" cy="4245929"/>
          </a:xfrm>
        </p:grpSpPr>
        <p:pic>
          <p:nvPicPr>
            <p:cNvPr id="7" name="Picture 6" descr="A diagram of a software development process&#10;&#10;Description automatically generated">
              <a:extLst>
                <a:ext uri="{FF2B5EF4-FFF2-40B4-BE49-F238E27FC236}">
                  <a16:creationId xmlns:a16="http://schemas.microsoft.com/office/drawing/2014/main" id="{B06CFDC5-A76F-D473-6908-F2AC3D8025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6573" y="1838565"/>
              <a:ext cx="7772400" cy="3938016"/>
            </a:xfrm>
            <a:prstGeom prst="rect">
              <a:avLst/>
            </a:prstGeom>
          </p:spPr>
        </p:pic>
        <p:sp>
          <p:nvSpPr>
            <p:cNvPr id="9" name="TextBox 8">
              <a:extLst>
                <a:ext uri="{FF2B5EF4-FFF2-40B4-BE49-F238E27FC236}">
                  <a16:creationId xmlns:a16="http://schemas.microsoft.com/office/drawing/2014/main" id="{82E94D2F-2D90-257D-A646-ABE7C7507F0C}"/>
                </a:ext>
              </a:extLst>
            </p:cNvPr>
            <p:cNvSpPr txBox="1"/>
            <p:nvPr/>
          </p:nvSpPr>
          <p:spPr>
            <a:xfrm>
              <a:off x="6454869" y="5869050"/>
              <a:ext cx="5094104" cy="215444"/>
            </a:xfrm>
            <a:prstGeom prst="rect">
              <a:avLst/>
            </a:prstGeom>
            <a:noFill/>
          </p:spPr>
          <p:txBody>
            <a:bodyPr wrap="square">
              <a:spAutoFit/>
            </a:bodyPr>
            <a:lstStyle/>
            <a:p>
              <a:r>
                <a:rPr lang="en-US" sz="800" dirty="0"/>
                <a:t>https://</a:t>
              </a:r>
              <a:r>
                <a:rPr lang="en-US" sz="800" dirty="0" err="1"/>
                <a:t>docs.oracle.com</a:t>
              </a:r>
              <a:r>
                <a:rPr lang="en-US" sz="800" dirty="0"/>
                <a:t>/</a:t>
              </a:r>
              <a:r>
                <a:rPr lang="en-US" sz="800" dirty="0" err="1"/>
                <a:t>en</a:t>
              </a:r>
              <a:r>
                <a:rPr lang="en-US" sz="800" dirty="0"/>
                <a:t>/solutions/learn-architect-microservice/#GUID-1A9ECC2B-F7E6-430F-8EDA-911712467953</a:t>
              </a:r>
            </a:p>
          </p:txBody>
        </p:sp>
      </p:grpSp>
      <p:grpSp>
        <p:nvGrpSpPr>
          <p:cNvPr id="11" name="Group 10">
            <a:extLst>
              <a:ext uri="{FF2B5EF4-FFF2-40B4-BE49-F238E27FC236}">
                <a16:creationId xmlns:a16="http://schemas.microsoft.com/office/drawing/2014/main" id="{04C76B60-F015-77AC-BB99-8744AB4A779D}"/>
              </a:ext>
            </a:extLst>
          </p:cNvPr>
          <p:cNvGrpSpPr/>
          <p:nvPr/>
        </p:nvGrpSpPr>
        <p:grpSpPr>
          <a:xfrm>
            <a:off x="6454869" y="1838565"/>
            <a:ext cx="5177688" cy="4245929"/>
            <a:chOff x="6454869" y="1838565"/>
            <a:chExt cx="5177688" cy="4245929"/>
          </a:xfrm>
        </p:grpSpPr>
        <p:pic>
          <p:nvPicPr>
            <p:cNvPr id="12" name="Picture 11" descr="A diagram of a software development process&#10;&#10;Description automatically generated">
              <a:extLst>
                <a:ext uri="{FF2B5EF4-FFF2-40B4-BE49-F238E27FC236}">
                  <a16:creationId xmlns:a16="http://schemas.microsoft.com/office/drawing/2014/main" id="{74EECE89-34EF-4C2F-1AE2-E4EC242302E1}"/>
                </a:ext>
              </a:extLst>
            </p:cNvPr>
            <p:cNvPicPr>
              <a:picLocks noChangeAspect="1"/>
            </p:cNvPicPr>
            <p:nvPr/>
          </p:nvPicPr>
          <p:blipFill rotWithShape="1">
            <a:blip r:embed="rId6">
              <a:extLst>
                <a:ext uri="{28A0092B-C50C-407E-A947-70E740481C1C}">
                  <a14:useLocalDpi xmlns:a14="http://schemas.microsoft.com/office/drawing/2010/main" val="0"/>
                </a:ext>
              </a:extLst>
            </a:blip>
            <a:srcRect r="38537"/>
            <a:stretch/>
          </p:blipFill>
          <p:spPr>
            <a:xfrm>
              <a:off x="6855439" y="1838565"/>
              <a:ext cx="4777118" cy="3938016"/>
            </a:xfrm>
            <a:prstGeom prst="rect">
              <a:avLst/>
            </a:prstGeom>
          </p:spPr>
        </p:pic>
        <p:sp>
          <p:nvSpPr>
            <p:cNvPr id="13" name="TextBox 12">
              <a:extLst>
                <a:ext uri="{FF2B5EF4-FFF2-40B4-BE49-F238E27FC236}">
                  <a16:creationId xmlns:a16="http://schemas.microsoft.com/office/drawing/2014/main" id="{912333A6-9639-847D-BA84-2377EA8EF822}"/>
                </a:ext>
              </a:extLst>
            </p:cNvPr>
            <p:cNvSpPr txBox="1"/>
            <p:nvPr/>
          </p:nvSpPr>
          <p:spPr>
            <a:xfrm>
              <a:off x="6454869" y="5869050"/>
              <a:ext cx="5094104" cy="215444"/>
            </a:xfrm>
            <a:prstGeom prst="rect">
              <a:avLst/>
            </a:prstGeom>
            <a:noFill/>
          </p:spPr>
          <p:txBody>
            <a:bodyPr wrap="square">
              <a:spAutoFit/>
            </a:bodyPr>
            <a:lstStyle/>
            <a:p>
              <a:r>
                <a:rPr lang="en-US" sz="800" dirty="0"/>
                <a:t>https://</a:t>
              </a:r>
              <a:r>
                <a:rPr lang="en-US" sz="800" dirty="0" err="1"/>
                <a:t>docs.oracle.com</a:t>
              </a:r>
              <a:r>
                <a:rPr lang="en-US" sz="800" dirty="0"/>
                <a:t>/</a:t>
              </a:r>
              <a:r>
                <a:rPr lang="en-US" sz="800" dirty="0" err="1"/>
                <a:t>en</a:t>
              </a:r>
              <a:r>
                <a:rPr lang="en-US" sz="800" dirty="0"/>
                <a:t>/solutions/learn-architect-microservice/#GUID-1A9ECC2B-F7E6-430F-8EDA-911712467953</a:t>
              </a:r>
            </a:p>
          </p:txBody>
        </p:sp>
      </p:grpSp>
      <p:pic>
        <p:nvPicPr>
          <p:cNvPr id="49" name="Audio 48">
            <a:extLst>
              <a:ext uri="{FF2B5EF4-FFF2-40B4-BE49-F238E27FC236}">
                <a16:creationId xmlns:a16="http://schemas.microsoft.com/office/drawing/2014/main" id="{6209FDED-CD5B-A31B-0DEB-45554F4396E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340867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21369">
        <p159:morph option="byObject"/>
      </p:transition>
    </mc:Choice>
    <mc:Fallback>
      <p:transition spd="slow" advTm="1213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43BD2-5643-DAD6-B9AC-DB168AA6A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4FBA8-CCAB-DA0B-905A-FC73BC924F68}"/>
              </a:ext>
            </a:extLst>
          </p:cNvPr>
          <p:cNvSpPr>
            <a:spLocks noGrp="1"/>
          </p:cNvSpPr>
          <p:nvPr>
            <p:ph type="title"/>
          </p:nvPr>
        </p:nvSpPr>
        <p:spPr/>
        <p:txBody>
          <a:bodyPr/>
          <a:lstStyle/>
          <a:p>
            <a:r>
              <a:rPr lang="en-GB" b="1" dirty="0">
                <a:solidFill>
                  <a:srgbClr val="FFC000"/>
                </a:solidFill>
              </a:rPr>
              <a:t>Software Testing and Quality Assurance</a:t>
            </a:r>
          </a:p>
        </p:txBody>
      </p:sp>
      <p:sp>
        <p:nvSpPr>
          <p:cNvPr id="3" name="Content Placeholder 2">
            <a:extLst>
              <a:ext uri="{FF2B5EF4-FFF2-40B4-BE49-F238E27FC236}">
                <a16:creationId xmlns:a16="http://schemas.microsoft.com/office/drawing/2014/main" id="{CA714447-9A8B-AE87-DA34-67EA2B80EBFE}"/>
              </a:ext>
            </a:extLst>
          </p:cNvPr>
          <p:cNvSpPr>
            <a:spLocks noGrp="1"/>
          </p:cNvSpPr>
          <p:nvPr>
            <p:ph idx="1"/>
          </p:nvPr>
        </p:nvSpPr>
        <p:spPr/>
        <p:txBody>
          <a:bodyPr/>
          <a:lstStyle/>
          <a:p>
            <a:r>
              <a:rPr lang="en-GB" dirty="0"/>
              <a:t>What?</a:t>
            </a:r>
          </a:p>
          <a:p>
            <a:endParaRPr lang="en-GB" dirty="0"/>
          </a:p>
          <a:p>
            <a:r>
              <a:rPr lang="en-GB" dirty="0"/>
              <a:t>Why?</a:t>
            </a:r>
          </a:p>
          <a:p>
            <a:endParaRPr lang="en-GB" dirty="0"/>
          </a:p>
          <a:p>
            <a:r>
              <a:rPr lang="en-GB" dirty="0"/>
              <a:t>How?</a:t>
            </a:r>
          </a:p>
          <a:p>
            <a:endParaRPr lang="en-GB" dirty="0"/>
          </a:p>
        </p:txBody>
      </p:sp>
      <p:grpSp>
        <p:nvGrpSpPr>
          <p:cNvPr id="7" name="Group 6">
            <a:extLst>
              <a:ext uri="{FF2B5EF4-FFF2-40B4-BE49-F238E27FC236}">
                <a16:creationId xmlns:a16="http://schemas.microsoft.com/office/drawing/2014/main" id="{39C85FB8-5963-53D2-3812-25750DD5679E}"/>
              </a:ext>
            </a:extLst>
          </p:cNvPr>
          <p:cNvGrpSpPr/>
          <p:nvPr/>
        </p:nvGrpSpPr>
        <p:grpSpPr>
          <a:xfrm>
            <a:off x="5606969" y="1524845"/>
            <a:ext cx="4887040" cy="4840495"/>
            <a:chOff x="5606969" y="1524845"/>
            <a:chExt cx="4887040" cy="4840495"/>
          </a:xfrm>
        </p:grpSpPr>
        <p:sp>
          <p:nvSpPr>
            <p:cNvPr id="4" name="TextBox 3">
              <a:extLst>
                <a:ext uri="{FF2B5EF4-FFF2-40B4-BE49-F238E27FC236}">
                  <a16:creationId xmlns:a16="http://schemas.microsoft.com/office/drawing/2014/main" id="{BAAA2B13-1198-38FD-8035-160E7B914C58}"/>
                </a:ext>
              </a:extLst>
            </p:cNvPr>
            <p:cNvSpPr txBox="1"/>
            <p:nvPr/>
          </p:nvSpPr>
          <p:spPr>
            <a:xfrm>
              <a:off x="8981955" y="6149896"/>
              <a:ext cx="1512054" cy="215444"/>
            </a:xfrm>
            <a:prstGeom prst="rect">
              <a:avLst/>
            </a:prstGeom>
            <a:noFill/>
          </p:spPr>
          <p:txBody>
            <a:bodyPr wrap="square" rtlCol="0">
              <a:spAutoFit/>
            </a:bodyPr>
            <a:lstStyle/>
            <a:p>
              <a:r>
                <a:rPr lang="en-US" sz="800" dirty="0"/>
                <a:t>Image by </a:t>
              </a:r>
              <a:r>
                <a:rPr lang="en-US" sz="800" dirty="0" err="1"/>
                <a:t>storyset</a:t>
              </a:r>
              <a:r>
                <a:rPr lang="en-US" sz="800" dirty="0"/>
                <a:t> on </a:t>
              </a:r>
              <a:r>
                <a:rPr lang="en-US" sz="800" dirty="0" err="1"/>
                <a:t>Freepik</a:t>
              </a:r>
              <a:endParaRPr lang="en-US" sz="800" dirty="0"/>
            </a:p>
          </p:txBody>
        </p:sp>
        <p:pic>
          <p:nvPicPr>
            <p:cNvPr id="6" name="Picture 5" descr="A person and person looking at a computer screen&#10;&#10;Description automatically generated">
              <a:extLst>
                <a:ext uri="{FF2B5EF4-FFF2-40B4-BE49-F238E27FC236}">
                  <a16:creationId xmlns:a16="http://schemas.microsoft.com/office/drawing/2014/main" id="{2E6EAD13-FBA8-2730-BB59-61117FAB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6969" y="1524845"/>
              <a:ext cx="4625051" cy="4625051"/>
            </a:xfrm>
            <a:prstGeom prst="rect">
              <a:avLst/>
            </a:prstGeom>
          </p:spPr>
        </p:pic>
      </p:grpSp>
      <p:grpSp>
        <p:nvGrpSpPr>
          <p:cNvPr id="12" name="Group 11">
            <a:extLst>
              <a:ext uri="{FF2B5EF4-FFF2-40B4-BE49-F238E27FC236}">
                <a16:creationId xmlns:a16="http://schemas.microsoft.com/office/drawing/2014/main" id="{955E47EC-490F-3E86-5895-E1AAF2B36D88}"/>
              </a:ext>
            </a:extLst>
          </p:cNvPr>
          <p:cNvGrpSpPr/>
          <p:nvPr/>
        </p:nvGrpSpPr>
        <p:grpSpPr>
          <a:xfrm>
            <a:off x="3943591" y="1740855"/>
            <a:ext cx="6664606" cy="4624485"/>
            <a:chOff x="3955166" y="1740855"/>
            <a:chExt cx="6664606" cy="4624485"/>
          </a:xfrm>
        </p:grpSpPr>
        <p:sp>
          <p:nvSpPr>
            <p:cNvPr id="9" name="TextBox 8">
              <a:extLst>
                <a:ext uri="{FF2B5EF4-FFF2-40B4-BE49-F238E27FC236}">
                  <a16:creationId xmlns:a16="http://schemas.microsoft.com/office/drawing/2014/main" id="{80D262FB-E925-7AEB-DE7E-A7770A730830}"/>
                </a:ext>
              </a:extLst>
            </p:cNvPr>
            <p:cNvSpPr txBox="1"/>
            <p:nvPr/>
          </p:nvSpPr>
          <p:spPr>
            <a:xfrm>
              <a:off x="4519914" y="6149896"/>
              <a:ext cx="6099858" cy="215444"/>
            </a:xfrm>
            <a:prstGeom prst="rect">
              <a:avLst/>
            </a:prstGeom>
            <a:noFill/>
          </p:spPr>
          <p:txBody>
            <a:bodyPr wrap="square">
              <a:spAutoFit/>
            </a:bodyPr>
            <a:lstStyle/>
            <a:p>
              <a:r>
                <a:rPr lang="en-US" sz="800" dirty="0"/>
                <a:t>https://</a:t>
              </a:r>
              <a:r>
                <a:rPr lang="en-US" sz="800" dirty="0" err="1"/>
                <a:t>softwaredominos.com</a:t>
              </a:r>
              <a:r>
                <a:rPr lang="en-US" sz="800" dirty="0"/>
                <a:t>/home/software-design-development-articles/waterfall-agile-and-</a:t>
              </a:r>
              <a:r>
                <a:rPr lang="en-US" sz="800" dirty="0" err="1"/>
                <a:t>devops</a:t>
              </a:r>
              <a:r>
                <a:rPr lang="en-US" sz="800" dirty="0"/>
                <a:t>-a-critique-of-current-challenges/</a:t>
              </a:r>
            </a:p>
          </p:txBody>
        </p:sp>
        <p:pic>
          <p:nvPicPr>
            <p:cNvPr id="11" name="Picture 10" descr="A diagram of a software development process&#10;&#10;Description automatically generated">
              <a:extLst>
                <a:ext uri="{FF2B5EF4-FFF2-40B4-BE49-F238E27FC236}">
                  <a16:creationId xmlns:a16="http://schemas.microsoft.com/office/drawing/2014/main" id="{528AE004-9F56-D36D-13EE-8C2FE0E907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5166" y="1740855"/>
              <a:ext cx="6371864" cy="4436108"/>
            </a:xfrm>
            <a:prstGeom prst="rect">
              <a:avLst/>
            </a:prstGeom>
          </p:spPr>
        </p:pic>
      </p:grpSp>
      <p:grpSp>
        <p:nvGrpSpPr>
          <p:cNvPr id="19" name="Group 18">
            <a:extLst>
              <a:ext uri="{FF2B5EF4-FFF2-40B4-BE49-F238E27FC236}">
                <a16:creationId xmlns:a16="http://schemas.microsoft.com/office/drawing/2014/main" id="{D841A5F2-C0F9-942C-CDB8-CDF3C65FECE6}"/>
              </a:ext>
            </a:extLst>
          </p:cNvPr>
          <p:cNvGrpSpPr/>
          <p:nvPr/>
        </p:nvGrpSpPr>
        <p:grpSpPr>
          <a:xfrm>
            <a:off x="4115098" y="1642001"/>
            <a:ext cx="6493099" cy="4729823"/>
            <a:chOff x="4115098" y="1642001"/>
            <a:chExt cx="6493099" cy="4729823"/>
          </a:xfrm>
        </p:grpSpPr>
        <p:pic>
          <p:nvPicPr>
            <p:cNvPr id="16" name="Picture 15" descr="A diagram of a process&#10;&#10;Description automatically generated">
              <a:extLst>
                <a:ext uri="{FF2B5EF4-FFF2-40B4-BE49-F238E27FC236}">
                  <a16:creationId xmlns:a16="http://schemas.microsoft.com/office/drawing/2014/main" id="{75CB8D7F-9DE2-9634-CD33-B4D5099669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5098" y="1642001"/>
              <a:ext cx="6186371" cy="4514379"/>
            </a:xfrm>
            <a:prstGeom prst="rect">
              <a:avLst/>
            </a:prstGeom>
          </p:spPr>
        </p:pic>
        <p:sp>
          <p:nvSpPr>
            <p:cNvPr id="17" name="TextBox 16">
              <a:extLst>
                <a:ext uri="{FF2B5EF4-FFF2-40B4-BE49-F238E27FC236}">
                  <a16:creationId xmlns:a16="http://schemas.microsoft.com/office/drawing/2014/main" id="{280F15C1-218D-D124-D3C2-65A8F9AADB91}"/>
                </a:ext>
              </a:extLst>
            </p:cNvPr>
            <p:cNvSpPr txBox="1"/>
            <p:nvPr/>
          </p:nvSpPr>
          <p:spPr>
            <a:xfrm>
              <a:off x="7396223" y="6156380"/>
              <a:ext cx="3211974" cy="215444"/>
            </a:xfrm>
            <a:prstGeom prst="rect">
              <a:avLst/>
            </a:prstGeom>
            <a:noFill/>
          </p:spPr>
          <p:txBody>
            <a:bodyPr wrap="square">
              <a:spAutoFit/>
            </a:bodyPr>
            <a:lstStyle/>
            <a:p>
              <a:r>
                <a:rPr lang="en-US" sz="800" dirty="0"/>
                <a:t>https://</a:t>
              </a:r>
              <a:r>
                <a:rPr lang="en-US" sz="800" dirty="0" err="1"/>
                <a:t>www.kaizenko.com</a:t>
              </a:r>
              <a:r>
                <a:rPr lang="en-US" sz="800" dirty="0"/>
                <a:t>/what-is-test-driven-development-</a:t>
              </a:r>
              <a:r>
                <a:rPr lang="en-US" sz="800" dirty="0" err="1"/>
                <a:t>tdd</a:t>
              </a:r>
              <a:r>
                <a:rPr lang="en-US" sz="800" dirty="0"/>
                <a:t>/</a:t>
              </a:r>
            </a:p>
          </p:txBody>
        </p:sp>
      </p:grpSp>
      <p:pic>
        <p:nvPicPr>
          <p:cNvPr id="59" name="Audio 58">
            <a:extLst>
              <a:ext uri="{FF2B5EF4-FFF2-40B4-BE49-F238E27FC236}">
                <a16:creationId xmlns:a16="http://schemas.microsoft.com/office/drawing/2014/main" id="{36A7C1AC-7112-F824-FE55-61095576FBB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809522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8503">
        <p159:morph option="byObject"/>
      </p:transition>
    </mc:Choice>
    <mc:Fallback xmlns="">
      <p:transition spd="slow" advTm="985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42"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0FC3C-397F-4BBD-A460-206B7D0EC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29D25-575E-C1EF-6CF9-9DF85F4FE853}"/>
              </a:ext>
            </a:extLst>
          </p:cNvPr>
          <p:cNvSpPr>
            <a:spLocks noGrp="1"/>
          </p:cNvSpPr>
          <p:nvPr>
            <p:ph type="title"/>
          </p:nvPr>
        </p:nvSpPr>
        <p:spPr/>
        <p:txBody>
          <a:bodyPr/>
          <a:lstStyle/>
          <a:p>
            <a:r>
              <a:rPr lang="en-GB" b="1">
                <a:solidFill>
                  <a:srgbClr val="FFC000"/>
                </a:solidFill>
              </a:rPr>
              <a:t>Maintenance and the Future</a:t>
            </a:r>
          </a:p>
        </p:txBody>
      </p:sp>
      <p:sp>
        <p:nvSpPr>
          <p:cNvPr id="3" name="Content Placeholder 2">
            <a:extLst>
              <a:ext uri="{FF2B5EF4-FFF2-40B4-BE49-F238E27FC236}">
                <a16:creationId xmlns:a16="http://schemas.microsoft.com/office/drawing/2014/main" id="{D3B68682-915C-5A5C-73FC-DC46EB53A7AB}"/>
              </a:ext>
            </a:extLst>
          </p:cNvPr>
          <p:cNvSpPr>
            <a:spLocks noGrp="1"/>
          </p:cNvSpPr>
          <p:nvPr>
            <p:ph idx="1"/>
          </p:nvPr>
        </p:nvSpPr>
        <p:spPr/>
        <p:txBody>
          <a:bodyPr/>
          <a:lstStyle/>
          <a:p>
            <a:r>
              <a:rPr lang="en-GB" dirty="0"/>
              <a:t>What?</a:t>
            </a:r>
          </a:p>
          <a:p>
            <a:endParaRPr lang="en-GB" dirty="0"/>
          </a:p>
          <a:p>
            <a:r>
              <a:rPr lang="en-GB" dirty="0"/>
              <a:t>Why?</a:t>
            </a:r>
          </a:p>
          <a:p>
            <a:endParaRPr lang="en-GB" dirty="0"/>
          </a:p>
          <a:p>
            <a:r>
              <a:rPr lang="en-GB" dirty="0"/>
              <a:t>How?</a:t>
            </a:r>
          </a:p>
          <a:p>
            <a:endParaRPr lang="en-GB" dirty="0"/>
          </a:p>
        </p:txBody>
      </p:sp>
      <p:grpSp>
        <p:nvGrpSpPr>
          <p:cNvPr id="8" name="Group 7">
            <a:extLst>
              <a:ext uri="{FF2B5EF4-FFF2-40B4-BE49-F238E27FC236}">
                <a16:creationId xmlns:a16="http://schemas.microsoft.com/office/drawing/2014/main" id="{783EF1E2-E029-3A86-C73D-162EEF74B0EA}"/>
              </a:ext>
            </a:extLst>
          </p:cNvPr>
          <p:cNvGrpSpPr/>
          <p:nvPr/>
        </p:nvGrpSpPr>
        <p:grpSpPr>
          <a:xfrm>
            <a:off x="4132162" y="1371118"/>
            <a:ext cx="6412376" cy="4535255"/>
            <a:chOff x="4132162" y="1371118"/>
            <a:chExt cx="6412376" cy="4535255"/>
          </a:xfrm>
        </p:grpSpPr>
        <p:sp>
          <p:nvSpPr>
            <p:cNvPr id="5" name="TextBox 4">
              <a:extLst>
                <a:ext uri="{FF2B5EF4-FFF2-40B4-BE49-F238E27FC236}">
                  <a16:creationId xmlns:a16="http://schemas.microsoft.com/office/drawing/2014/main" id="{31D271A4-4DA0-4EB4-CAD2-076EC04575CC}"/>
                </a:ext>
              </a:extLst>
            </p:cNvPr>
            <p:cNvSpPr txBox="1"/>
            <p:nvPr/>
          </p:nvSpPr>
          <p:spPr>
            <a:xfrm>
              <a:off x="7702952" y="5706318"/>
              <a:ext cx="2841586" cy="200055"/>
            </a:xfrm>
            <a:prstGeom prst="rect">
              <a:avLst/>
            </a:prstGeom>
            <a:noFill/>
          </p:spPr>
          <p:txBody>
            <a:bodyPr wrap="square">
              <a:spAutoFit/>
            </a:bodyPr>
            <a:lstStyle/>
            <a:p>
              <a:r>
                <a:rPr lang="en-US" sz="700" dirty="0"/>
                <a:t>https://</a:t>
              </a:r>
              <a:r>
                <a:rPr lang="en-US" sz="700" dirty="0" err="1"/>
                <a:t>www.standardfirms.com</a:t>
              </a:r>
              <a:r>
                <a:rPr lang="en-US" sz="700" dirty="0"/>
                <a:t>/software-maintenance-plan-benefits-2/</a:t>
              </a:r>
            </a:p>
          </p:txBody>
        </p:sp>
        <p:pic>
          <p:nvPicPr>
            <p:cNvPr id="7" name="Picture 6" descr="A group of people working on a computer&#10;&#10;Description automatically generated">
              <a:extLst>
                <a:ext uri="{FF2B5EF4-FFF2-40B4-BE49-F238E27FC236}">
                  <a16:creationId xmlns:a16="http://schemas.microsoft.com/office/drawing/2014/main" id="{42A7E745-C31B-CDCE-EE81-725D9C3AFF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162" y="1371118"/>
              <a:ext cx="6412376" cy="4435227"/>
            </a:xfrm>
            <a:prstGeom prst="rect">
              <a:avLst/>
            </a:prstGeom>
          </p:spPr>
        </p:pic>
      </p:grpSp>
      <p:pic>
        <p:nvPicPr>
          <p:cNvPr id="24" name="Audio 23">
            <a:extLst>
              <a:ext uri="{FF2B5EF4-FFF2-40B4-BE49-F238E27FC236}">
                <a16:creationId xmlns:a16="http://schemas.microsoft.com/office/drawing/2014/main" id="{2FD9611A-CCF5-5485-7585-E3674F63B7B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63235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6789">
        <p159:morph option="byObject"/>
      </p:transition>
    </mc:Choice>
    <mc:Fallback xmlns="">
      <p:transition spd="slow" advTm="567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30D48-DCA4-9DA9-2033-00F56D182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F9CAB-B8B3-1779-98CB-425C8210D8A5}"/>
              </a:ext>
            </a:extLst>
          </p:cNvPr>
          <p:cNvSpPr>
            <a:spLocks noGrp="1"/>
          </p:cNvSpPr>
          <p:nvPr>
            <p:ph type="title"/>
          </p:nvPr>
        </p:nvSpPr>
        <p:spPr/>
        <p:txBody>
          <a:bodyPr/>
          <a:lstStyle/>
          <a:p>
            <a:r>
              <a:rPr lang="en-GB" b="1">
                <a:solidFill>
                  <a:srgbClr val="FFC000"/>
                </a:solidFill>
              </a:rPr>
              <a:t>How Can You Help?</a:t>
            </a:r>
          </a:p>
        </p:txBody>
      </p:sp>
      <p:sp>
        <p:nvSpPr>
          <p:cNvPr id="3" name="Content Placeholder 2">
            <a:extLst>
              <a:ext uri="{FF2B5EF4-FFF2-40B4-BE49-F238E27FC236}">
                <a16:creationId xmlns:a16="http://schemas.microsoft.com/office/drawing/2014/main" id="{0774D0AF-2AE9-AD9A-5575-283E4D80D767}"/>
              </a:ext>
            </a:extLst>
          </p:cNvPr>
          <p:cNvSpPr>
            <a:spLocks noGrp="1"/>
          </p:cNvSpPr>
          <p:nvPr>
            <p:ph idx="1"/>
          </p:nvPr>
        </p:nvSpPr>
        <p:spPr/>
        <p:txBody>
          <a:bodyPr/>
          <a:lstStyle/>
          <a:p>
            <a:r>
              <a:rPr lang="en-GB" dirty="0"/>
              <a:t>Requirements Gathering</a:t>
            </a:r>
          </a:p>
          <a:p>
            <a:endParaRPr lang="en-GB" dirty="0"/>
          </a:p>
          <a:p>
            <a:r>
              <a:rPr lang="en-GB" dirty="0"/>
              <a:t>Agile Development</a:t>
            </a:r>
          </a:p>
          <a:p>
            <a:endParaRPr lang="en-GB" dirty="0"/>
          </a:p>
        </p:txBody>
      </p:sp>
      <p:pic>
        <p:nvPicPr>
          <p:cNvPr id="7" name="Audio 6">
            <a:extLst>
              <a:ext uri="{FF2B5EF4-FFF2-40B4-BE49-F238E27FC236}">
                <a16:creationId xmlns:a16="http://schemas.microsoft.com/office/drawing/2014/main" id="{A9A54E72-29FC-3ECD-2125-927D50CE1C2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186437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252">
        <p159:morph option="byObject"/>
      </p:transition>
    </mc:Choice>
    <mc:Fallback xmlns="">
      <p:transition spd="slow" advTm="472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F64FD-047F-888D-F3C9-5369EB9A895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1D01571-C057-9902-3D37-895779876B01}"/>
              </a:ext>
            </a:extLst>
          </p:cNvPr>
          <p:cNvSpPr/>
          <p:nvPr/>
        </p:nvSpPr>
        <p:spPr>
          <a:xfrm>
            <a:off x="0" y="2717321"/>
            <a:ext cx="6661942" cy="12384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16FE87A-59CE-2FDE-0012-44A120E1A8FE}"/>
              </a:ext>
            </a:extLst>
          </p:cNvPr>
          <p:cNvSpPr>
            <a:spLocks noGrp="1"/>
          </p:cNvSpPr>
          <p:nvPr>
            <p:ph type="ctrTitle"/>
          </p:nvPr>
        </p:nvSpPr>
        <p:spPr>
          <a:xfrm>
            <a:off x="659971" y="2803578"/>
            <a:ext cx="5200073" cy="1022971"/>
          </a:xfrm>
        </p:spPr>
        <p:txBody>
          <a:bodyPr>
            <a:normAutofit/>
          </a:bodyPr>
          <a:lstStyle/>
          <a:p>
            <a:r>
              <a:rPr lang="en-GB" b="1">
                <a:solidFill>
                  <a:schemeClr val="bg1"/>
                </a:solidFill>
              </a:rPr>
              <a:t>THANK YOU</a:t>
            </a:r>
          </a:p>
        </p:txBody>
      </p:sp>
      <p:pic>
        <p:nvPicPr>
          <p:cNvPr id="5" name="Picture 4" descr="A person doing push ups in a gym&#10;&#10;Description automatically generated">
            <a:extLst>
              <a:ext uri="{FF2B5EF4-FFF2-40B4-BE49-F238E27FC236}">
                <a16:creationId xmlns:a16="http://schemas.microsoft.com/office/drawing/2014/main" id="{B611EB97-872A-E0EB-2713-90C78C498080}"/>
              </a:ext>
            </a:extLst>
          </p:cNvPr>
          <p:cNvPicPr>
            <a:picLocks noChangeAspect="1"/>
          </p:cNvPicPr>
          <p:nvPr/>
        </p:nvPicPr>
        <p:blipFill>
          <a:blip r:embed="rId5">
            <a:duotone>
              <a:prstClr val="black"/>
              <a:srgbClr val="FFC000">
                <a:tint val="45000"/>
                <a:satMod val="400000"/>
              </a:srgbClr>
            </a:duotone>
            <a:extLst>
              <a:ext uri="{28A0092B-C50C-407E-A947-70E740481C1C}">
                <a14:useLocalDpi xmlns:a14="http://schemas.microsoft.com/office/drawing/2010/main" val="0"/>
              </a:ext>
            </a:extLst>
          </a:blip>
          <a:stretch>
            <a:fillRect/>
          </a:stretch>
        </p:blipFill>
        <p:spPr>
          <a:xfrm>
            <a:off x="6661942" y="-9236"/>
            <a:ext cx="5530058" cy="6858000"/>
          </a:xfrm>
          <a:prstGeom prst="rect">
            <a:avLst/>
          </a:prstGeom>
        </p:spPr>
      </p:pic>
      <p:pic>
        <p:nvPicPr>
          <p:cNvPr id="7" name="Audio 6">
            <a:extLst>
              <a:ext uri="{FF2B5EF4-FFF2-40B4-BE49-F238E27FC236}">
                <a16:creationId xmlns:a16="http://schemas.microsoft.com/office/drawing/2014/main" id="{9447EFAD-8EDA-DE8E-63F1-4A75B8F113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1771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556">
        <p159:morph option="byObject"/>
      </p:transition>
    </mc:Choice>
    <mc:Fallback xmlns="">
      <p:transition spd="slow" advTm="145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12.3|20.5|17.9|12.1|15.8|13.7"/>
</p:tagLst>
</file>

<file path=ppt/tags/tag2.xml><?xml version="1.0" encoding="utf-8"?>
<p:tagLst xmlns:a="http://schemas.openxmlformats.org/drawingml/2006/main" xmlns:r="http://schemas.openxmlformats.org/officeDocument/2006/relationships" xmlns:p="http://schemas.openxmlformats.org/presentationml/2006/main">
  <p:tag name="TIMING" val="|0.8|48|29.1|16.9"/>
</p:tagLst>
</file>

<file path=ppt/tags/tag3.xml><?xml version="1.0" encoding="utf-8"?>
<p:tagLst xmlns:a="http://schemas.openxmlformats.org/drawingml/2006/main" xmlns:r="http://schemas.openxmlformats.org/officeDocument/2006/relationships" xmlns:p="http://schemas.openxmlformats.org/presentationml/2006/main">
  <p:tag name="TIMING" val="|0.6|11.7|0.6|12.5|0.9|59.6|1.3"/>
</p:tagLst>
</file>

<file path=ppt/tags/tag4.xml><?xml version="1.0" encoding="utf-8"?>
<p:tagLst xmlns:a="http://schemas.openxmlformats.org/drawingml/2006/main" xmlns:r="http://schemas.openxmlformats.org/officeDocument/2006/relationships" xmlns:p="http://schemas.openxmlformats.org/presentationml/2006/main">
  <p:tag name="TIMING" val="|0.4|46.4|0.9"/>
</p:tagLst>
</file>

<file path=ppt/tags/tag5.xml><?xml version="1.0" encoding="utf-8"?>
<p:tagLst xmlns:a="http://schemas.openxmlformats.org/drawingml/2006/main" xmlns:r="http://schemas.openxmlformats.org/officeDocument/2006/relationships" xmlns:p="http://schemas.openxmlformats.org/presentationml/2006/main">
  <p:tag name="TIMING" val="|0.7|15.3|29.9|1"/>
</p:tagLst>
</file>

<file path=ppt/tags/tag6.xml><?xml version="1.0" encoding="utf-8"?>
<p:tagLst xmlns:a="http://schemas.openxmlformats.org/drawingml/2006/main" xmlns:r="http://schemas.openxmlformats.org/officeDocument/2006/relationships" xmlns:p="http://schemas.openxmlformats.org/presentationml/2006/main">
  <p:tag name="TIMING" val="|1.5|17|23.4"/>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TotalTime>
  <Words>2583</Words>
  <Application>Microsoft Macintosh PowerPoint</Application>
  <PresentationFormat>Widescreen</PresentationFormat>
  <Paragraphs>187</Paragraphs>
  <Slides>9</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DESIGNING YOUR GYM APP</vt:lpstr>
      <vt:lpstr>The Software Development Life Cycle</vt:lpstr>
      <vt:lpstr>Agile Development Approach</vt:lpstr>
      <vt:lpstr>Your Project Needs – Gathering Requirements</vt:lpstr>
      <vt:lpstr>Project System Architecture</vt:lpstr>
      <vt:lpstr>Software Testing and Quality Assurance</vt:lpstr>
      <vt:lpstr>Maintenance and the Future</vt:lpstr>
      <vt:lpstr>How Can You Help?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YOUR GYM APP</dc:title>
  <dc:creator>Luke Gilbert</dc:creator>
  <cp:lastModifiedBy>LUKE GILBERT</cp:lastModifiedBy>
  <cp:revision>10</cp:revision>
  <dcterms:created xsi:type="dcterms:W3CDTF">2024-02-22T07:33:27Z</dcterms:created>
  <dcterms:modified xsi:type="dcterms:W3CDTF">2024-02-25T14:58:36Z</dcterms:modified>
</cp:coreProperties>
</file>